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4" r:id="rId3"/>
    <p:sldId id="265" r:id="rId4"/>
    <p:sldId id="266" r:id="rId5"/>
    <p:sldId id="260" r:id="rId6"/>
    <p:sldId id="261" r:id="rId7"/>
    <p:sldId id="269" r:id="rId8"/>
    <p:sldId id="273" r:id="rId9"/>
    <p:sldId id="271" r:id="rId10"/>
    <p:sldId id="272" r:id="rId11"/>
    <p:sldId id="274" r:id="rId12"/>
    <p:sldId id="275" r:id="rId13"/>
    <p:sldId id="299" r:id="rId14"/>
    <p:sldId id="302" r:id="rId15"/>
    <p:sldId id="290" r:id="rId16"/>
    <p:sldId id="291" r:id="rId17"/>
    <p:sldId id="296" r:id="rId18"/>
    <p:sldId id="263" r:id="rId19"/>
  </p:sldIdLst>
  <p:sldSz cx="20104100" cy="11309350"/>
  <p:notesSz cx="20104100" cy="1130935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41E"/>
    <a:srgbClr val="D27F1D"/>
    <a:srgbClr val="EBB36F"/>
    <a:srgbClr val="F1C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5" autoAdjust="0"/>
    <p:restoredTop sz="94660"/>
  </p:normalViewPr>
  <p:slideViewPr>
    <p:cSldViewPr>
      <p:cViewPr varScale="1">
        <p:scale>
          <a:sx n="64" d="100"/>
          <a:sy n="64" d="100"/>
        </p:scale>
        <p:origin x="67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85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503975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32560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216509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23415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68565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375793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654173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41444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44377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5857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7951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12449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5"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69"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823797" y="2028838"/>
            <a:ext cx="6293316" cy="8083523"/>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96208" y="2028838"/>
            <a:ext cx="1220905" cy="1220905"/>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300" b="1"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Lucida Sans"/>
                <a:cs typeface="Lucida Sans"/>
              </a:defRPr>
            </a:lvl1pPr>
          </a:lstStyle>
          <a:p>
            <a:endParaRPr/>
          </a:p>
        </p:txBody>
      </p:sp>
      <p:sp>
        <p:nvSpPr>
          <p:cNvPr id="3" name="Holder 3"/>
          <p:cNvSpPr>
            <a:spLocks noGrp="1"/>
          </p:cNvSpPr>
          <p:nvPr>
            <p:ph sz="half" idx="2"/>
          </p:nvPr>
        </p:nvSpPr>
        <p:spPr>
          <a:xfrm>
            <a:off x="1005205" y="2601150"/>
            <a:ext cx="8745283"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3"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chemeClr val="bg1"/>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76510" y="4475180"/>
            <a:ext cx="15351079" cy="419100"/>
          </a:xfrm>
          <a:prstGeom prst="rect">
            <a:avLst/>
          </a:prstGeom>
        </p:spPr>
        <p:txBody>
          <a:bodyPr wrap="square" lIns="0" tIns="0" rIns="0" bIns="0">
            <a:spAutoFit/>
          </a:bodyPr>
          <a:lstStyle>
            <a:lvl1pPr>
              <a:defRPr sz="3300" b="1" i="0">
                <a:solidFill>
                  <a:schemeClr val="bg1"/>
                </a:solidFill>
                <a:latin typeface="Lucida Sans"/>
                <a:cs typeface="Lucida Sans"/>
              </a:defRPr>
            </a:lvl1pPr>
          </a:lstStyle>
          <a:p>
            <a:endParaRPr/>
          </a:p>
        </p:txBody>
      </p:sp>
      <p:sp>
        <p:nvSpPr>
          <p:cNvPr id="3" name="Holder 3"/>
          <p:cNvSpPr>
            <a:spLocks noGrp="1"/>
          </p:cNvSpPr>
          <p:nvPr>
            <p:ph type="body" idx="1"/>
          </p:nvPr>
        </p:nvSpPr>
        <p:spPr>
          <a:xfrm>
            <a:off x="3526459" y="4342462"/>
            <a:ext cx="13051181" cy="23317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5"/>
            <a:ext cx="6433311"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5"/>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6" name="Holder 6"/>
          <p:cNvSpPr>
            <a:spLocks noGrp="1"/>
          </p:cNvSpPr>
          <p:nvPr>
            <p:ph type="sldNum" sz="quarter" idx="7"/>
          </p:nvPr>
        </p:nvSpPr>
        <p:spPr>
          <a:xfrm>
            <a:off x="14474952" y="10517695"/>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8.jf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B04A74-8B8C-5814-1B90-CB10FE3A1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 y="205113"/>
            <a:ext cx="15002656" cy="97536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8450" y="7273744"/>
            <a:ext cx="3687618" cy="2040444"/>
          </a:xfrm>
          <a:prstGeom prst="rect">
            <a:avLst/>
          </a:prstGeom>
        </p:spPr>
      </p:pic>
      <p:sp>
        <p:nvSpPr>
          <p:cNvPr id="5" name="object 5"/>
          <p:cNvSpPr txBox="1"/>
          <p:nvPr/>
        </p:nvSpPr>
        <p:spPr>
          <a:xfrm>
            <a:off x="14303331" y="9809356"/>
            <a:ext cx="4648200" cy="371897"/>
          </a:xfrm>
          <a:prstGeom prst="rect">
            <a:avLst/>
          </a:prstGeom>
        </p:spPr>
        <p:txBody>
          <a:bodyPr vert="horz" wrap="square" lIns="0" tIns="0" rIns="0" bIns="0" rtlCol="0">
            <a:spAutoFit/>
          </a:bodyPr>
          <a:lstStyle/>
          <a:p>
            <a:pPr marL="12700" algn="r">
              <a:lnSpc>
                <a:spcPts val="2925"/>
              </a:lnSpc>
            </a:pPr>
            <a:r>
              <a:rPr sz="2400" spc="245" dirty="0">
                <a:solidFill>
                  <a:schemeClr val="bg1">
                    <a:lumMod val="75000"/>
                  </a:schemeClr>
                </a:solidFill>
                <a:latin typeface="+mj-lt"/>
                <a:cs typeface="Lucida Sans"/>
              </a:rPr>
              <a:t>www</a:t>
            </a:r>
            <a:r>
              <a:rPr sz="2400" dirty="0">
                <a:solidFill>
                  <a:schemeClr val="bg1">
                    <a:lumMod val="75000"/>
                  </a:schemeClr>
                </a:solidFill>
                <a:latin typeface="+mj-lt"/>
                <a:cs typeface="Lucida Sans"/>
              </a:rPr>
              <a:t>.</a:t>
            </a:r>
            <a:r>
              <a:rPr sz="2400" spc="-530" dirty="0">
                <a:solidFill>
                  <a:schemeClr val="bg1">
                    <a:lumMod val="75000"/>
                  </a:schemeClr>
                </a:solidFill>
                <a:latin typeface="+mj-lt"/>
                <a:cs typeface="Lucida Sans"/>
              </a:rPr>
              <a:t> </a:t>
            </a:r>
            <a:r>
              <a:rPr sz="2400" spc="240" dirty="0">
                <a:solidFill>
                  <a:schemeClr val="bg1">
                    <a:lumMod val="75000"/>
                  </a:schemeClr>
                </a:solidFill>
                <a:latin typeface="+mj-lt"/>
                <a:cs typeface="Lucida Sans"/>
              </a:rPr>
              <a:t>e</a:t>
            </a:r>
            <a:r>
              <a:rPr sz="2400" spc="245" dirty="0">
                <a:solidFill>
                  <a:schemeClr val="bg1">
                    <a:lumMod val="75000"/>
                  </a:schemeClr>
                </a:solidFill>
                <a:latin typeface="+mj-lt"/>
                <a:cs typeface="Lucida Sans"/>
              </a:rPr>
              <a:t>b</a:t>
            </a:r>
            <a:r>
              <a:rPr sz="2400" spc="240" dirty="0">
                <a:solidFill>
                  <a:schemeClr val="bg1">
                    <a:lumMod val="75000"/>
                  </a:schemeClr>
                </a:solidFill>
                <a:latin typeface="+mj-lt"/>
                <a:cs typeface="Lucida Sans"/>
              </a:rPr>
              <a:t>i</a:t>
            </a:r>
            <a:r>
              <a:rPr sz="2400" spc="245" dirty="0">
                <a:solidFill>
                  <a:schemeClr val="bg1">
                    <a:lumMod val="75000"/>
                  </a:schemeClr>
                </a:solidFill>
                <a:latin typeface="+mj-lt"/>
                <a:cs typeface="Lucida Sans"/>
              </a:rPr>
              <a:t>ta</a:t>
            </a:r>
            <a:r>
              <a:rPr sz="2400" spc="240" dirty="0">
                <a:solidFill>
                  <a:schemeClr val="bg1">
                    <a:lumMod val="75000"/>
                  </a:schemeClr>
                </a:solidFill>
                <a:latin typeface="+mj-lt"/>
                <a:cs typeface="Lucida Sans"/>
              </a:rPr>
              <a:t>l</a:t>
            </a:r>
            <a:r>
              <a:rPr sz="2400" dirty="0">
                <a:solidFill>
                  <a:schemeClr val="bg1">
                    <a:lumMod val="75000"/>
                  </a:schemeClr>
                </a:solidFill>
                <a:latin typeface="+mj-lt"/>
                <a:cs typeface="Lucida Sans"/>
              </a:rPr>
              <a:t>.</a:t>
            </a:r>
            <a:r>
              <a:rPr sz="2400" spc="-530" dirty="0">
                <a:solidFill>
                  <a:schemeClr val="bg1">
                    <a:lumMod val="75000"/>
                  </a:schemeClr>
                </a:solidFill>
                <a:latin typeface="+mj-lt"/>
                <a:cs typeface="Lucida Sans"/>
              </a:rPr>
              <a:t> </a:t>
            </a:r>
            <a:r>
              <a:rPr sz="2400" spc="245" dirty="0">
                <a:solidFill>
                  <a:schemeClr val="bg1">
                    <a:lumMod val="75000"/>
                  </a:schemeClr>
                </a:solidFill>
                <a:latin typeface="+mj-lt"/>
                <a:cs typeface="Lucida Sans"/>
              </a:rPr>
              <a:t>com</a:t>
            </a:r>
            <a:r>
              <a:rPr sz="2400" dirty="0">
                <a:solidFill>
                  <a:schemeClr val="bg1">
                    <a:lumMod val="75000"/>
                  </a:schemeClr>
                </a:solidFill>
                <a:latin typeface="+mj-lt"/>
                <a:cs typeface="Lucida Sans"/>
              </a:rPr>
              <a:t>.</a:t>
            </a:r>
            <a:r>
              <a:rPr sz="2400" spc="-530" dirty="0">
                <a:solidFill>
                  <a:schemeClr val="bg1">
                    <a:lumMod val="75000"/>
                  </a:schemeClr>
                </a:solidFill>
                <a:latin typeface="+mj-lt"/>
                <a:cs typeface="Lucida Sans"/>
              </a:rPr>
              <a:t> </a:t>
            </a:r>
            <a:r>
              <a:rPr sz="2400" spc="245" dirty="0">
                <a:solidFill>
                  <a:schemeClr val="bg1">
                    <a:lumMod val="75000"/>
                  </a:schemeClr>
                </a:solidFill>
                <a:latin typeface="+mj-lt"/>
                <a:cs typeface="Lucida Sans"/>
              </a:rPr>
              <a:t>u</a:t>
            </a:r>
            <a:r>
              <a:rPr sz="2400" dirty="0">
                <a:solidFill>
                  <a:schemeClr val="bg1">
                    <a:lumMod val="75000"/>
                  </a:schemeClr>
                </a:solidFill>
                <a:latin typeface="+mj-lt"/>
                <a:cs typeface="Lucida Sans"/>
              </a:rPr>
              <a:t>y</a:t>
            </a:r>
          </a:p>
        </p:txBody>
      </p:sp>
      <p:sp>
        <p:nvSpPr>
          <p:cNvPr id="6" name="object 6"/>
          <p:cNvSpPr txBox="1"/>
          <p:nvPr/>
        </p:nvSpPr>
        <p:spPr>
          <a:xfrm>
            <a:off x="11081385" y="1598438"/>
            <a:ext cx="8304530" cy="2977866"/>
          </a:xfrm>
          <a:prstGeom prst="rect">
            <a:avLst/>
          </a:prstGeom>
        </p:spPr>
        <p:txBody>
          <a:bodyPr vert="horz" wrap="square" lIns="0" tIns="0" rIns="0" bIns="0" rtlCol="0">
            <a:spAutoFit/>
          </a:bodyPr>
          <a:lstStyle/>
          <a:p>
            <a:pPr marR="5080">
              <a:lnSpc>
                <a:spcPts val="7700"/>
              </a:lnSpc>
            </a:pPr>
            <a:r>
              <a:rPr sz="7750" b="1" spc="300" dirty="0">
                <a:solidFill>
                  <a:srgbClr val="D3741E"/>
                </a:solidFill>
                <a:latin typeface="+mj-lt"/>
                <a:cs typeface="Arial"/>
              </a:rPr>
              <a:t>CONSTRUYENDO CIUDADES DEL FUTURO</a:t>
            </a:r>
            <a:endParaRPr sz="7750" spc="300" dirty="0">
              <a:solidFill>
                <a:srgbClr val="D3741E"/>
              </a:solidFill>
              <a:latin typeface="+mj-lt"/>
              <a:cs typeface="Arial"/>
            </a:endParaRPr>
          </a:p>
        </p:txBody>
      </p:sp>
      <p:sp>
        <p:nvSpPr>
          <p:cNvPr id="7" name="object 7"/>
          <p:cNvSpPr txBox="1"/>
          <p:nvPr/>
        </p:nvSpPr>
        <p:spPr>
          <a:xfrm>
            <a:off x="11081385" y="4578013"/>
            <a:ext cx="8116614" cy="1359346"/>
          </a:xfrm>
          <a:prstGeom prst="rect">
            <a:avLst/>
          </a:prstGeom>
        </p:spPr>
        <p:txBody>
          <a:bodyPr vert="horz" wrap="square" lIns="0" tIns="0" rIns="0" bIns="0" rtlCol="0">
            <a:spAutoFit/>
          </a:bodyPr>
          <a:lstStyle/>
          <a:p>
            <a:pPr marL="12700">
              <a:lnSpc>
                <a:spcPts val="5300"/>
              </a:lnSpc>
            </a:pPr>
            <a:r>
              <a:rPr sz="4600" spc="600" dirty="0">
                <a:solidFill>
                  <a:srgbClr val="090203"/>
                </a:solidFill>
                <a:latin typeface="+mj-lt"/>
                <a:cs typeface="Arial"/>
              </a:rPr>
              <a:t>PROYECTO BRT ELÉCTRICO</a:t>
            </a:r>
            <a:endParaRPr lang="es-ES" sz="4600" spc="600" dirty="0">
              <a:solidFill>
                <a:srgbClr val="090203"/>
              </a:solidFill>
              <a:latin typeface="+mj-lt"/>
              <a:cs typeface="Arial"/>
            </a:endParaRPr>
          </a:p>
          <a:p>
            <a:pPr marL="12700">
              <a:lnSpc>
                <a:spcPts val="5300"/>
              </a:lnSpc>
            </a:pPr>
            <a:r>
              <a:rPr lang="es-ES" sz="4600" b="1" spc="600" dirty="0">
                <a:solidFill>
                  <a:srgbClr val="090203"/>
                </a:solidFill>
                <a:latin typeface="+mj-lt"/>
                <a:cs typeface="Arial"/>
              </a:rPr>
              <a:t>EJE 8 DE OCTUBRE</a:t>
            </a:r>
            <a:endParaRPr sz="4600" b="1" spc="600" dirty="0">
              <a:latin typeface="+mj-lt"/>
              <a:cs typeface="Arial"/>
            </a:endParaRPr>
          </a:p>
        </p:txBody>
      </p:sp>
      <p:sp>
        <p:nvSpPr>
          <p:cNvPr id="2" name="Rectángulo 1"/>
          <p:cNvSpPr/>
          <p:nvPr/>
        </p:nvSpPr>
        <p:spPr>
          <a:xfrm>
            <a:off x="-6350" y="9845675"/>
            <a:ext cx="15240000" cy="299261"/>
          </a:xfrm>
          <a:prstGeom prst="rect">
            <a:avLst/>
          </a:prstGeom>
          <a:solidFill>
            <a:srgbClr val="D37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37650" y="1311276"/>
            <a:ext cx="9979463" cy="8801085"/>
          </a:xfrm>
          <a:prstGeom prst="rect">
            <a:avLst/>
          </a:prstGeom>
          <a:solidFill>
            <a:schemeClr val="tx1">
              <a:lumMod val="65000"/>
              <a:lumOff val="35000"/>
            </a:schemeClr>
          </a:solidFill>
        </p:spPr>
        <p:txBody>
          <a:bodyPr wrap="square" lIns="0" tIns="0" rIns="0" bIns="0" rtlCol="0"/>
          <a:lstStyle/>
          <a:p>
            <a:endParaRPr dirty="0"/>
          </a:p>
        </p:txBody>
      </p:sp>
      <p:sp>
        <p:nvSpPr>
          <p:cNvPr id="4" name="object 4"/>
          <p:cNvSpPr txBox="1"/>
          <p:nvPr/>
        </p:nvSpPr>
        <p:spPr>
          <a:xfrm>
            <a:off x="9733900" y="4341090"/>
            <a:ext cx="8786961" cy="4185761"/>
          </a:xfrm>
          <a:prstGeom prst="rect">
            <a:avLst/>
          </a:prstGeom>
        </p:spPr>
        <p:txBody>
          <a:bodyPr vert="horz" wrap="square" lIns="0" tIns="0" rIns="0" bIns="0" rtlCol="0">
            <a:spAutoFit/>
          </a:bodyPr>
          <a:lstStyle/>
          <a:p>
            <a:pPr marR="5080">
              <a:spcAft>
                <a:spcPts val="1200"/>
              </a:spcAft>
            </a:pPr>
            <a:r>
              <a:rPr lang="es-ES" sz="2800" dirty="0">
                <a:solidFill>
                  <a:srgbClr val="FFFFFF"/>
                </a:solidFill>
                <a:latin typeface="+mj-lt"/>
                <a:cs typeface="Microsoft Sans Serif"/>
              </a:rPr>
              <a:t>Es uno de los primeros del mundo en adoptar este modelo de transporte. El </a:t>
            </a:r>
            <a:r>
              <a:rPr lang="es-ES" sz="2800" b="1" dirty="0">
                <a:solidFill>
                  <a:srgbClr val="D27F1D"/>
                </a:solidFill>
                <a:latin typeface="+mj-lt"/>
                <a:cs typeface="Microsoft Sans Serif"/>
              </a:rPr>
              <a:t>Inter 2 </a:t>
            </a:r>
            <a:r>
              <a:rPr lang="es-ES" sz="2800" dirty="0">
                <a:solidFill>
                  <a:srgbClr val="FFFFFF"/>
                </a:solidFill>
                <a:latin typeface="+mj-lt"/>
                <a:cs typeface="Microsoft Sans Serif"/>
              </a:rPr>
              <a:t>en Curitiba se caracteriza por carriles dedicados, lo que permite un flujo continuo y rápido reduciendo la congestión vehicular hasta en un 20% con estaciones elevadas que facilitan el acceso rápido y eficiente para los pasajeros. </a:t>
            </a:r>
          </a:p>
          <a:p>
            <a:pPr marR="5080">
              <a:spcAft>
                <a:spcPts val="1200"/>
              </a:spcAft>
            </a:pPr>
            <a:endParaRPr lang="es-ES" sz="2800" dirty="0">
              <a:solidFill>
                <a:srgbClr val="FFFFFF"/>
              </a:solidFill>
              <a:latin typeface="+mj-lt"/>
              <a:cs typeface="Microsoft Sans Serif"/>
            </a:endParaRPr>
          </a:p>
          <a:p>
            <a:pPr marR="5080">
              <a:spcAft>
                <a:spcPts val="1200"/>
              </a:spcAft>
            </a:pPr>
            <a:r>
              <a:rPr lang="es-ES" sz="2800" dirty="0">
                <a:solidFill>
                  <a:srgbClr val="FFFFFF"/>
                </a:solidFill>
                <a:latin typeface="+mj-lt"/>
                <a:cs typeface="Microsoft Sans Serif"/>
              </a:rPr>
              <a:t>Actualmente el sistema total tiene una longitud de 80 kms. y lo utilizan 1,5 millones de pasajeros por día.</a:t>
            </a:r>
          </a:p>
        </p:txBody>
      </p:sp>
      <p:sp>
        <p:nvSpPr>
          <p:cNvPr id="11" name="object 4"/>
          <p:cNvSpPr txBox="1"/>
          <p:nvPr/>
        </p:nvSpPr>
        <p:spPr>
          <a:xfrm>
            <a:off x="11791872" y="2278340"/>
            <a:ext cx="4671018" cy="984885"/>
          </a:xfrm>
          <a:prstGeom prst="rect">
            <a:avLst/>
          </a:prstGeom>
        </p:spPr>
        <p:txBody>
          <a:bodyPr vert="horz" wrap="square" lIns="0" tIns="0" rIns="0" bIns="0" rtlCol="0">
            <a:spAutoFit/>
          </a:bodyPr>
          <a:lstStyle/>
          <a:p>
            <a:pPr marR="5080"/>
            <a:r>
              <a:rPr lang="es-UY" sz="3200" b="1" dirty="0">
                <a:solidFill>
                  <a:srgbClr val="FFFFFF"/>
                </a:solidFill>
                <a:latin typeface="+mj-lt"/>
                <a:cs typeface="Microsoft Sans Serif"/>
              </a:rPr>
              <a:t>INTER 2</a:t>
            </a:r>
          </a:p>
          <a:p>
            <a:pPr marR="5080"/>
            <a:r>
              <a:rPr lang="es-UY" sz="3200" i="1" dirty="0">
                <a:solidFill>
                  <a:srgbClr val="FFFFFF"/>
                </a:solidFill>
                <a:latin typeface="+mj-lt"/>
                <a:cs typeface="Microsoft Sans Serif"/>
              </a:rPr>
              <a:t>(Curitiba, Brasil)</a:t>
            </a:r>
            <a:endParaRPr lang="es-UY" sz="3200" i="1" dirty="0">
              <a:latin typeface="+mj-lt"/>
              <a:cs typeface="Gill Sans MT"/>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618" y="1581309"/>
            <a:ext cx="2330877" cy="2399153"/>
          </a:xfrm>
          <a:prstGeom prst="rect">
            <a:avLst/>
          </a:prstGeom>
        </p:spPr>
      </p:pic>
      <p:pic>
        <p:nvPicPr>
          <p:cNvPr id="3074" name="Picture 2" descr="https://cdn.shortpixel.ai/spai/q_glossy+w_722+h_412+to_webp+ret_img/www.c40.org/wp-content/static/other_uploads/images/336_Curitiba_blog_post_2.original.jpeg?1438268693"/>
          <p:cNvPicPr>
            <a:picLocks noChangeAspect="1" noChangeArrowheads="1"/>
          </p:cNvPicPr>
          <p:nvPr/>
        </p:nvPicPr>
        <p:blipFill rotWithShape="1">
          <a:blip r:embed="rId4">
            <a:extLst>
              <a:ext uri="{28A0092B-C50C-407E-A947-70E740481C1C}">
                <a14:useLocalDpi xmlns:a14="http://schemas.microsoft.com/office/drawing/2010/main" val="0"/>
              </a:ext>
            </a:extLst>
          </a:blip>
          <a:srcRect l="25245" r="16275"/>
          <a:stretch/>
        </p:blipFill>
        <p:spPr bwMode="auto">
          <a:xfrm>
            <a:off x="1231952" y="1288113"/>
            <a:ext cx="7742610" cy="882424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extLst>
      <p:ext uri="{BB962C8B-B14F-4D97-AF65-F5344CB8AC3E}">
        <p14:creationId xmlns:p14="http://schemas.microsoft.com/office/powerpoint/2010/main" val="239744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66"/>
            <a:ext cx="20104100" cy="11308556"/>
          </a:xfrm>
          <a:prstGeom prst="rect">
            <a:avLst/>
          </a:prstGeom>
        </p:spPr>
      </p:pic>
      <p:sp>
        <p:nvSpPr>
          <p:cNvPr id="11" name="object 2"/>
          <p:cNvSpPr/>
          <p:nvPr/>
        </p:nvSpPr>
        <p:spPr>
          <a:xfrm>
            <a:off x="0" y="-47491"/>
            <a:ext cx="20104100" cy="11340966"/>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chemeClr val="tx1">
              <a:lumMod val="75000"/>
              <a:lumOff val="25000"/>
              <a:alpha val="57000"/>
            </a:schemeClr>
          </a:solidFill>
        </p:spPr>
        <p:txBody>
          <a:bodyPr wrap="square" lIns="0" tIns="0" rIns="0" bIns="0" rtlCol="0"/>
          <a:lstStyle/>
          <a:p>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
        <p:nvSpPr>
          <p:cNvPr id="9" name="Rectángulo 8"/>
          <p:cNvSpPr/>
          <p:nvPr/>
        </p:nvSpPr>
        <p:spPr>
          <a:xfrm>
            <a:off x="755650" y="2225675"/>
            <a:ext cx="6062557" cy="6447919"/>
          </a:xfrm>
          <a:prstGeom prst="rect">
            <a:avLst/>
          </a:prstGeom>
        </p:spPr>
        <p:txBody>
          <a:bodyPr wrap="none">
            <a:spAutoFit/>
          </a:bodyPr>
          <a:lstStyle/>
          <a:p>
            <a:pPr marL="12700">
              <a:lnSpc>
                <a:spcPct val="100000"/>
              </a:lnSpc>
            </a:pPr>
            <a:r>
              <a:rPr lang="es-UY" sz="41300" b="1" spc="-95" dirty="0">
                <a:solidFill>
                  <a:srgbClr val="FAF9F6"/>
                </a:solidFill>
                <a:latin typeface="DIN Black" pitchFamily="50" charset="0"/>
                <a:cs typeface="Gill Sans MT"/>
              </a:rPr>
              <a:t>07</a:t>
            </a:r>
            <a:endParaRPr lang="es-UY" sz="41300" dirty="0">
              <a:latin typeface="DIN Black" pitchFamily="50" charset="0"/>
              <a:cs typeface="Gill Sans MT"/>
            </a:endParaRPr>
          </a:p>
        </p:txBody>
      </p:sp>
      <p:sp>
        <p:nvSpPr>
          <p:cNvPr id="13" name="object 6"/>
          <p:cNvSpPr txBox="1"/>
          <p:nvPr/>
        </p:nvSpPr>
        <p:spPr>
          <a:xfrm>
            <a:off x="7156450" y="4157058"/>
            <a:ext cx="12054883" cy="6927666"/>
          </a:xfrm>
          <a:prstGeom prst="rect">
            <a:avLst/>
          </a:prstGeom>
        </p:spPr>
        <p:txBody>
          <a:bodyPr vert="horz" wrap="square" lIns="0" tIns="0" rIns="0" bIns="0" rtlCol="0">
            <a:spAutoFit/>
          </a:bodyPr>
          <a:lstStyle/>
          <a:p>
            <a:pPr marR="5080">
              <a:lnSpc>
                <a:spcPts val="7700"/>
              </a:lnSpc>
            </a:pPr>
            <a:r>
              <a:rPr lang="es-ES" sz="7750" b="1" spc="105" dirty="0">
                <a:solidFill>
                  <a:srgbClr val="FAF9F6"/>
                </a:solidFill>
                <a:latin typeface="+mj-lt"/>
                <a:cs typeface="Arial"/>
              </a:rPr>
              <a:t>PROPUESTAS DE BRT ELÉCTRICO EN MONTEVIDEO Y CANELONES</a:t>
            </a:r>
          </a:p>
          <a:p>
            <a:pPr marR="5080">
              <a:lnSpc>
                <a:spcPts val="7700"/>
              </a:lnSpc>
            </a:pPr>
            <a:r>
              <a:rPr lang="es-ES" sz="4400" spc="105" dirty="0">
                <a:solidFill>
                  <a:srgbClr val="FAF9F6"/>
                </a:solidFill>
                <a:latin typeface="+mj-lt"/>
                <a:cs typeface="Arial"/>
              </a:rPr>
              <a:t>EN EL EJE 18 DE JULIO - 8 DE OCTUBRE DESDE </a:t>
            </a:r>
          </a:p>
          <a:p>
            <a:pPr marR="5080">
              <a:lnSpc>
                <a:spcPts val="7700"/>
              </a:lnSpc>
            </a:pPr>
            <a:r>
              <a:rPr lang="es-ES" sz="4400" spc="105" dirty="0">
                <a:solidFill>
                  <a:srgbClr val="FAF9F6"/>
                </a:solidFill>
                <a:latin typeface="+mj-lt"/>
                <a:cs typeface="Arial"/>
              </a:rPr>
              <a:t>PLAZA INDEPENDENCIA HASTA INTERCAMBIADOR BELLONI – RUTA 8 HASTA PANDO</a:t>
            </a:r>
            <a:endParaRPr lang="es-ES" sz="6000" spc="105" dirty="0">
              <a:solidFill>
                <a:srgbClr val="FAF9F6"/>
              </a:solidFill>
              <a:latin typeface="+mj-lt"/>
              <a:cs typeface="Arial"/>
            </a:endParaRPr>
          </a:p>
          <a:p>
            <a:pPr marR="5080">
              <a:lnSpc>
                <a:spcPts val="7700"/>
              </a:lnSpc>
            </a:pPr>
            <a:endParaRPr lang="es-ES" sz="7750" dirty="0">
              <a:latin typeface="+mj-lt"/>
              <a:cs typeface="Arial"/>
            </a:endParaRPr>
          </a:p>
        </p:txBody>
      </p:sp>
    </p:spTree>
    <p:extLst>
      <p:ext uri="{BB962C8B-B14F-4D97-AF65-F5344CB8AC3E}">
        <p14:creationId xmlns:p14="http://schemas.microsoft.com/office/powerpoint/2010/main" val="355497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987366" y="1311276"/>
            <a:ext cx="7129748" cy="8801085"/>
          </a:xfrm>
          <a:prstGeom prst="rect">
            <a:avLst/>
          </a:prstGeom>
          <a:solidFill>
            <a:schemeClr val="bg1">
              <a:lumMod val="95000"/>
            </a:schemeClr>
          </a:solidFill>
        </p:spPr>
        <p:txBody>
          <a:bodyPr wrap="square" lIns="0" tIns="0" rIns="0" bIns="0" rtlCol="0"/>
          <a:lstStyle/>
          <a:p>
            <a:endParaRPr dirty="0"/>
          </a:p>
        </p:txBody>
      </p:sp>
      <p:sp>
        <p:nvSpPr>
          <p:cNvPr id="4" name="object 4"/>
          <p:cNvSpPr txBox="1"/>
          <p:nvPr/>
        </p:nvSpPr>
        <p:spPr>
          <a:xfrm>
            <a:off x="12786867" y="3140075"/>
            <a:ext cx="5647954" cy="6093976"/>
          </a:xfrm>
          <a:prstGeom prst="rect">
            <a:avLst/>
          </a:prstGeom>
        </p:spPr>
        <p:txBody>
          <a:bodyPr vert="horz" wrap="square" lIns="0" tIns="0" rIns="0" bIns="0" rtlCol="0">
            <a:spAutoFit/>
          </a:bodyPr>
          <a:lstStyle/>
          <a:p>
            <a:pPr marR="5080">
              <a:spcAft>
                <a:spcPts val="1200"/>
              </a:spcAft>
            </a:pPr>
            <a:r>
              <a:rPr lang="es-ES" sz="2800" b="1" dirty="0">
                <a:solidFill>
                  <a:schemeClr val="tx1">
                    <a:lumMod val="85000"/>
                    <a:lumOff val="15000"/>
                  </a:schemeClr>
                </a:solidFill>
                <a:latin typeface="+mj-lt"/>
                <a:cs typeface="Microsoft Sans Serif"/>
              </a:rPr>
              <a:t>6 TRAMOS</a:t>
            </a:r>
            <a:endParaRPr lang="es-ES" sz="2800" dirty="0">
              <a:solidFill>
                <a:schemeClr val="tx1">
                  <a:lumMod val="85000"/>
                  <a:lumOff val="15000"/>
                </a:schemeClr>
              </a:solidFill>
              <a:latin typeface="+mj-lt"/>
              <a:cs typeface="Microsoft Sans Serif"/>
            </a:endParaRP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18 de Julio entre Plaza Independencia y Ejido</a:t>
            </a: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18 de Julio entre Ejido y Tres Cruces</a:t>
            </a: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8 de Octubre entre Tres Cruces y Av. Centenario</a:t>
            </a: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8 de Octubre entre Av. Centenario y Pan de Azúcar</a:t>
            </a: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8 de Octubre entre Pan de Azúcar e Intercambiador Belloni</a:t>
            </a:r>
          </a:p>
          <a:p>
            <a:pPr marL="457200" marR="5080" indent="-457200">
              <a:spcAft>
                <a:spcPts val="1200"/>
              </a:spcAft>
              <a:buClr>
                <a:srgbClr val="D27F1D"/>
              </a:buClr>
              <a:buSzPct val="140000"/>
              <a:buFont typeface="Arial" panose="020B0604020202020204" pitchFamily="34" charset="0"/>
              <a:buChar char="•"/>
            </a:pPr>
            <a:r>
              <a:rPr lang="es-ES" sz="2800" dirty="0">
                <a:solidFill>
                  <a:schemeClr val="tx1">
                    <a:lumMod val="85000"/>
                    <a:lumOff val="15000"/>
                  </a:schemeClr>
                </a:solidFill>
                <a:latin typeface="+mj-lt"/>
                <a:cs typeface="Microsoft Sans Serif"/>
              </a:rPr>
              <a:t>Ruta 8 desde Intercambiador Belloni hasta Pando</a:t>
            </a:r>
          </a:p>
        </p:txBody>
      </p:sp>
      <p:sp>
        <p:nvSpPr>
          <p:cNvPr id="8" name="Rectángulo 7"/>
          <p:cNvSpPr/>
          <p:nvPr/>
        </p:nvSpPr>
        <p:spPr>
          <a:xfrm>
            <a:off x="12786867" y="1082675"/>
            <a:ext cx="1341073" cy="2215991"/>
          </a:xfrm>
          <a:prstGeom prst="rect">
            <a:avLst/>
          </a:prstGeom>
        </p:spPr>
        <p:txBody>
          <a:bodyPr wrap="none">
            <a:spAutoFit/>
          </a:bodyPr>
          <a:lstStyle/>
          <a:p>
            <a:pPr marL="12700">
              <a:lnSpc>
                <a:spcPct val="100000"/>
              </a:lnSpc>
            </a:pPr>
            <a:r>
              <a:rPr lang="es-UY" sz="13800" b="1" spc="-95" dirty="0">
                <a:solidFill>
                  <a:srgbClr val="D27F1D"/>
                </a:solidFill>
                <a:latin typeface="DIN Black" pitchFamily="50" charset="0"/>
                <a:cs typeface="Gill Sans MT"/>
              </a:rPr>
              <a:t>A</a:t>
            </a:r>
            <a:endParaRPr lang="es-UY" sz="13800" dirty="0">
              <a:solidFill>
                <a:srgbClr val="D27F1D"/>
              </a:solidFill>
              <a:latin typeface="DIN Black" pitchFamily="50" charset="0"/>
              <a:cs typeface="Gill Sans MT"/>
            </a:endParaRPr>
          </a:p>
        </p:txBody>
      </p:sp>
      <p:sp>
        <p:nvSpPr>
          <p:cNvPr id="9" name="object 4"/>
          <p:cNvSpPr txBox="1"/>
          <p:nvPr/>
        </p:nvSpPr>
        <p:spPr>
          <a:xfrm>
            <a:off x="14424897" y="1539875"/>
            <a:ext cx="4074847" cy="492443"/>
          </a:xfrm>
          <a:prstGeom prst="rect">
            <a:avLst/>
          </a:prstGeom>
        </p:spPr>
        <p:txBody>
          <a:bodyPr vert="horz" wrap="square" lIns="0" tIns="0" rIns="0" bIns="0" rtlCol="0">
            <a:spAutoFit/>
          </a:bodyPr>
          <a:lstStyle/>
          <a:p>
            <a:r>
              <a:rPr lang="es-MX" sz="3200" b="1" dirty="0">
                <a:solidFill>
                  <a:srgbClr val="D27F1D"/>
                </a:solidFill>
                <a:latin typeface="Bahnschrift" panose="020B0502040204020203" pitchFamily="34" charset="0"/>
              </a:rPr>
              <a:t>TRAZADO</a:t>
            </a: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pic>
        <p:nvPicPr>
          <p:cNvPr id="6" name="Imagen 5">
            <a:extLst>
              <a:ext uri="{FF2B5EF4-FFF2-40B4-BE49-F238E27FC236}">
                <a16:creationId xmlns:a16="http://schemas.microsoft.com/office/drawing/2014/main" id="{79B62F99-8C0C-D9F9-A3A3-FFC415871682}"/>
              </a:ext>
            </a:extLst>
          </p:cNvPr>
          <p:cNvPicPr>
            <a:picLocks noChangeAspect="1"/>
          </p:cNvPicPr>
          <p:nvPr/>
        </p:nvPicPr>
        <p:blipFill>
          <a:blip r:embed="rId4"/>
          <a:stretch>
            <a:fillRect/>
          </a:stretch>
        </p:blipFill>
        <p:spPr>
          <a:xfrm>
            <a:off x="357585" y="1311276"/>
            <a:ext cx="11195994" cy="8784549"/>
          </a:xfrm>
          <a:prstGeom prst="rect">
            <a:avLst/>
          </a:prstGeom>
        </p:spPr>
      </p:pic>
    </p:spTree>
    <p:extLst>
      <p:ext uri="{BB962C8B-B14F-4D97-AF65-F5344CB8AC3E}">
        <p14:creationId xmlns:p14="http://schemas.microsoft.com/office/powerpoint/2010/main" val="125081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F6AD340-0E52-091C-1F43-91E370100D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61" t="27361" r="10800"/>
          <a:stretch/>
        </p:blipFill>
        <p:spPr bwMode="auto">
          <a:xfrm>
            <a:off x="3415088" y="2901546"/>
            <a:ext cx="5874962" cy="2295929"/>
          </a:xfrm>
          <a:prstGeom prst="rect">
            <a:avLst/>
          </a:prstGeom>
          <a:noFill/>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F2BD53A9-29B4-6C87-C0F1-8D01E43A2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088" y="701675"/>
            <a:ext cx="5874962" cy="1958321"/>
          </a:xfrm>
          <a:prstGeom prst="rect">
            <a:avLst/>
          </a:prstGeom>
        </p:spPr>
      </p:pic>
      <p:pic>
        <p:nvPicPr>
          <p:cNvPr id="4" name="Imagen 3">
            <a:extLst>
              <a:ext uri="{FF2B5EF4-FFF2-40B4-BE49-F238E27FC236}">
                <a16:creationId xmlns:a16="http://schemas.microsoft.com/office/drawing/2014/main" id="{49ACA041-24A4-345C-1D9A-7418A6C97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9533" y="473075"/>
            <a:ext cx="1996483" cy="1992264"/>
          </a:xfrm>
          <a:prstGeom prst="rect">
            <a:avLst/>
          </a:prstGeom>
        </p:spPr>
      </p:pic>
      <p:sp>
        <p:nvSpPr>
          <p:cNvPr id="5" name="object 4">
            <a:extLst>
              <a:ext uri="{FF2B5EF4-FFF2-40B4-BE49-F238E27FC236}">
                <a16:creationId xmlns:a16="http://schemas.microsoft.com/office/drawing/2014/main" id="{6D291498-EAF1-04FD-46C6-8A4BAB60546D}"/>
              </a:ext>
            </a:extLst>
          </p:cNvPr>
          <p:cNvSpPr txBox="1"/>
          <p:nvPr/>
        </p:nvSpPr>
        <p:spPr>
          <a:xfrm>
            <a:off x="1032400" y="1792810"/>
            <a:ext cx="7010400" cy="1846659"/>
          </a:xfrm>
          <a:prstGeom prst="rect">
            <a:avLst/>
          </a:prstGeom>
        </p:spPr>
        <p:txBody>
          <a:bodyPr vert="horz" wrap="square" lIns="0" tIns="0" rIns="0" bIns="0" rtlCol="0">
            <a:spAutoFit/>
          </a:bodyPr>
          <a:lstStyle/>
          <a:p>
            <a:pPr marR="5080"/>
            <a:r>
              <a:rPr lang="es-ES" sz="2400" b="1" spc="300" dirty="0">
                <a:solidFill>
                  <a:srgbClr val="D27F1D"/>
                </a:solidFill>
                <a:latin typeface="+mj-lt"/>
                <a:cs typeface="Microsoft Sans Serif"/>
              </a:rPr>
              <a:t>TRAMO 1: </a:t>
            </a:r>
          </a:p>
          <a:p>
            <a:pPr marR="5080"/>
            <a:r>
              <a:rPr lang="es-ES" sz="2400" b="1" spc="300" dirty="0">
                <a:solidFill>
                  <a:srgbClr val="D27F1D"/>
                </a:solidFill>
                <a:latin typeface="+mj-lt"/>
                <a:cs typeface="Microsoft Sans Serif"/>
              </a:rPr>
              <a:t>18 DE JULIO </a:t>
            </a:r>
          </a:p>
          <a:p>
            <a:pPr marR="5080"/>
            <a:r>
              <a:rPr lang="es-ES" sz="2400" b="1" spc="300" dirty="0">
                <a:solidFill>
                  <a:srgbClr val="D27F1D"/>
                </a:solidFill>
                <a:latin typeface="+mj-lt"/>
                <a:cs typeface="Microsoft Sans Serif"/>
              </a:rPr>
              <a:t>ENTRE </a:t>
            </a:r>
          </a:p>
          <a:p>
            <a:pPr marR="5080"/>
            <a:r>
              <a:rPr lang="es-ES" sz="2400" b="1" spc="300" dirty="0">
                <a:solidFill>
                  <a:srgbClr val="D27F1D"/>
                </a:solidFill>
                <a:latin typeface="+mj-lt"/>
                <a:cs typeface="Microsoft Sans Serif"/>
              </a:rPr>
              <a:t>PZA. INDEP.</a:t>
            </a:r>
          </a:p>
          <a:p>
            <a:pPr marR="5080"/>
            <a:r>
              <a:rPr lang="es-ES" sz="2400" b="1" spc="300" dirty="0">
                <a:solidFill>
                  <a:srgbClr val="D27F1D"/>
                </a:solidFill>
                <a:latin typeface="+mj-lt"/>
                <a:cs typeface="Microsoft Sans Serif"/>
              </a:rPr>
              <a:t>Y EJIDO</a:t>
            </a:r>
          </a:p>
        </p:txBody>
      </p:sp>
      <p:pic>
        <p:nvPicPr>
          <p:cNvPr id="6" name="Picture 2" descr="C:\Users\patoi\OneDrive\Documentos\Pato\CONSULTORÍA TRANSPORTE - MONTEVIDEO\05 - cortes streetmix\18-de-julio-manteniendo-ciclovia.png">
            <a:extLst>
              <a:ext uri="{FF2B5EF4-FFF2-40B4-BE49-F238E27FC236}">
                <a16:creationId xmlns:a16="http://schemas.microsoft.com/office/drawing/2014/main" id="{CEBB27AF-E636-9F4A-A1DE-C2C2571AC6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241" t="35524" r="16164"/>
          <a:stretch/>
        </p:blipFill>
        <p:spPr bwMode="auto">
          <a:xfrm>
            <a:off x="3410227" y="5950991"/>
            <a:ext cx="5874962" cy="225986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314C45FF-C495-6BF3-9D67-C2FF60919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98" t="30040" r="16521"/>
          <a:stretch/>
        </p:blipFill>
        <p:spPr bwMode="auto">
          <a:xfrm>
            <a:off x="3410227" y="8590907"/>
            <a:ext cx="5876539" cy="2097220"/>
          </a:xfrm>
          <a:prstGeom prst="rect">
            <a:avLst/>
          </a:prstGeom>
          <a:noFill/>
          <a:ln>
            <a:noFill/>
          </a:ln>
          <a:extLst>
            <a:ext uri="{53640926-AAD7-44D8-BBD7-CCE9431645EC}">
              <a14:shadowObscured xmlns:a14="http://schemas.microsoft.com/office/drawing/2010/main"/>
            </a:ext>
          </a:extLst>
        </p:spPr>
      </p:pic>
      <p:sp>
        <p:nvSpPr>
          <p:cNvPr id="8" name="object 4">
            <a:extLst>
              <a:ext uri="{FF2B5EF4-FFF2-40B4-BE49-F238E27FC236}">
                <a16:creationId xmlns:a16="http://schemas.microsoft.com/office/drawing/2014/main" id="{99BEEFCB-25E4-A007-E9C1-8C7D187F48B6}"/>
              </a:ext>
            </a:extLst>
          </p:cNvPr>
          <p:cNvSpPr txBox="1"/>
          <p:nvPr/>
        </p:nvSpPr>
        <p:spPr>
          <a:xfrm>
            <a:off x="1145119" y="7108221"/>
            <a:ext cx="7165500" cy="2585323"/>
          </a:xfrm>
          <a:prstGeom prst="rect">
            <a:avLst/>
          </a:prstGeom>
        </p:spPr>
        <p:txBody>
          <a:bodyPr vert="horz" wrap="square" lIns="0" tIns="0" rIns="0" bIns="0" rtlCol="0">
            <a:spAutoFit/>
          </a:bodyPr>
          <a:lstStyle>
            <a:defPPr>
              <a:defRPr lang="es-UY"/>
            </a:defPPr>
            <a:lvl1pPr marR="5080">
              <a:defRPr sz="2400" b="1" spc="300">
                <a:solidFill>
                  <a:srgbClr val="D27F1D"/>
                </a:solidFill>
                <a:latin typeface="+mj-lt"/>
                <a:cs typeface="Microsoft Sans Serif"/>
              </a:defRPr>
            </a:lvl1pPr>
          </a:lstStyle>
          <a:p>
            <a:r>
              <a:rPr lang="es-ES" dirty="0"/>
              <a:t>TRAMO 2: </a:t>
            </a:r>
          </a:p>
          <a:p>
            <a:r>
              <a:rPr lang="es-ES" dirty="0"/>
              <a:t>18 DE JULIO</a:t>
            </a:r>
          </a:p>
          <a:p>
            <a:r>
              <a:rPr lang="es-ES" dirty="0"/>
              <a:t>ENTRE</a:t>
            </a:r>
          </a:p>
          <a:p>
            <a:r>
              <a:rPr lang="es-ES" dirty="0"/>
              <a:t>EJIDO </a:t>
            </a:r>
          </a:p>
          <a:p>
            <a:r>
              <a:rPr lang="es-ES" dirty="0"/>
              <a:t>Y TRES </a:t>
            </a:r>
          </a:p>
          <a:p>
            <a:r>
              <a:rPr lang="es-ES" dirty="0"/>
              <a:t>CRUCES</a:t>
            </a:r>
          </a:p>
          <a:p>
            <a:r>
              <a:rPr lang="es-ES" dirty="0"/>
              <a:t>	</a:t>
            </a:r>
          </a:p>
        </p:txBody>
      </p:sp>
      <p:pic>
        <p:nvPicPr>
          <p:cNvPr id="22" name="Imagen 21"/>
          <p:cNvPicPr>
            <a:picLocks noChangeAspect="1"/>
          </p:cNvPicPr>
          <p:nvPr/>
        </p:nvPicPr>
        <p:blipFill rotWithShape="1">
          <a:blip r:embed="rId7">
            <a:extLst>
              <a:ext uri="{28A0092B-C50C-407E-A947-70E740481C1C}">
                <a14:useLocalDpi xmlns:a14="http://schemas.microsoft.com/office/drawing/2010/main" val="0"/>
              </a:ext>
            </a:extLst>
          </a:blip>
          <a:srcRect l="17533" r="46428"/>
          <a:stretch/>
        </p:blipFill>
        <p:spPr>
          <a:xfrm>
            <a:off x="10052050" y="473074"/>
            <a:ext cx="6781800" cy="10311033"/>
          </a:xfrm>
          <a:prstGeom prst="rect">
            <a:avLst/>
          </a:prstGeom>
        </p:spPr>
      </p:pic>
    </p:spTree>
    <p:extLst>
      <p:ext uri="{BB962C8B-B14F-4D97-AF65-F5344CB8AC3E}">
        <p14:creationId xmlns:p14="http://schemas.microsoft.com/office/powerpoint/2010/main" val="287461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135;p20"/>
          <p:cNvGrpSpPr/>
          <p:nvPr/>
        </p:nvGrpSpPr>
        <p:grpSpPr>
          <a:xfrm>
            <a:off x="3491289" y="3242768"/>
            <a:ext cx="5874961" cy="2054940"/>
            <a:chOff x="1209408" y="2743577"/>
            <a:chExt cx="4106776" cy="1361972"/>
          </a:xfrm>
        </p:grpSpPr>
        <p:pic>
          <p:nvPicPr>
            <p:cNvPr id="8" name="Google Shape;136;p20"/>
            <p:cNvPicPr preferRelativeResize="0"/>
            <p:nvPr/>
          </p:nvPicPr>
          <p:blipFill rotWithShape="1">
            <a:blip r:embed="rId2">
              <a:alphaModFix/>
            </a:blip>
            <a:srcRect l="7652" t="39222" r="14853"/>
            <a:stretch/>
          </p:blipFill>
          <p:spPr>
            <a:xfrm>
              <a:off x="1209408" y="2743577"/>
              <a:ext cx="4106776" cy="1361972"/>
            </a:xfrm>
            <a:prstGeom prst="rect">
              <a:avLst/>
            </a:prstGeom>
            <a:noFill/>
            <a:ln>
              <a:noFill/>
            </a:ln>
          </p:spPr>
        </p:pic>
        <p:sp>
          <p:nvSpPr>
            <p:cNvPr id="17" name="Google Shape;137;p20"/>
            <p:cNvSpPr/>
            <p:nvPr/>
          </p:nvSpPr>
          <p:spPr>
            <a:xfrm>
              <a:off x="4052900" y="3703650"/>
              <a:ext cx="662100" cy="201600"/>
            </a:xfrm>
            <a:prstGeom prst="rect">
              <a:avLst/>
            </a:prstGeom>
            <a:solidFill>
              <a:srgbClr val="D8D3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pic>
        <p:nvPicPr>
          <p:cNvPr id="10" name="Imagen 9">
            <a:extLst>
              <a:ext uri="{FF2B5EF4-FFF2-40B4-BE49-F238E27FC236}">
                <a16:creationId xmlns:a16="http://schemas.microsoft.com/office/drawing/2014/main" id="{EF4EDD8D-CEE3-0FAF-A1A2-9DC0F3420E9B}"/>
              </a:ext>
            </a:extLst>
          </p:cNvPr>
          <p:cNvPicPr>
            <a:picLocks noChangeAspect="1"/>
          </p:cNvPicPr>
          <p:nvPr/>
        </p:nvPicPr>
        <p:blipFill>
          <a:blip r:embed="rId3"/>
          <a:stretch>
            <a:fillRect/>
          </a:stretch>
        </p:blipFill>
        <p:spPr>
          <a:xfrm>
            <a:off x="3483623" y="777875"/>
            <a:ext cx="5874961" cy="2282132"/>
          </a:xfrm>
          <a:prstGeom prst="rect">
            <a:avLst/>
          </a:prstGeom>
        </p:spPr>
      </p:pic>
      <p:sp>
        <p:nvSpPr>
          <p:cNvPr id="9" name="CuadroTexto 8">
            <a:extLst>
              <a:ext uri="{FF2B5EF4-FFF2-40B4-BE49-F238E27FC236}">
                <a16:creationId xmlns:a16="http://schemas.microsoft.com/office/drawing/2014/main" id="{92B542D5-B493-6E28-EB3E-DD825E3521D6}"/>
              </a:ext>
            </a:extLst>
          </p:cNvPr>
          <p:cNvSpPr txBox="1"/>
          <p:nvPr/>
        </p:nvSpPr>
        <p:spPr>
          <a:xfrm>
            <a:off x="435623" y="2104224"/>
            <a:ext cx="3102056" cy="1569660"/>
          </a:xfrm>
          <a:prstGeom prst="rect">
            <a:avLst/>
          </a:prstGeom>
          <a:noFill/>
        </p:spPr>
        <p:txBody>
          <a:bodyPr wrap="square">
            <a:spAutoFit/>
          </a:bodyPr>
          <a:lstStyle/>
          <a:p>
            <a:pPr marR="5080"/>
            <a:r>
              <a:rPr lang="es-ES" sz="2400" b="1" spc="300" dirty="0">
                <a:solidFill>
                  <a:srgbClr val="D27F1D"/>
                </a:solidFill>
                <a:latin typeface="+mj-lt"/>
                <a:cs typeface="Microsoft Sans Serif"/>
              </a:rPr>
              <a:t>TRAMO 3: 	8 DE OCTUBRE ENTRE TRES CRUCES Y AV. CENTENARIO</a:t>
            </a:r>
            <a:endParaRPr lang="es-UY" sz="2400" b="1" spc="300" dirty="0">
              <a:solidFill>
                <a:srgbClr val="D27F1D"/>
              </a:solidFill>
              <a:latin typeface="+mj-lt"/>
              <a:cs typeface="Microsoft Sans Serif"/>
            </a:endParaRPr>
          </a:p>
        </p:txBody>
      </p:sp>
      <p:grpSp>
        <p:nvGrpSpPr>
          <p:cNvPr id="12" name="Google Shape;135;p20"/>
          <p:cNvGrpSpPr/>
          <p:nvPr/>
        </p:nvGrpSpPr>
        <p:grpSpPr>
          <a:xfrm>
            <a:off x="3491289" y="6712319"/>
            <a:ext cx="5874961" cy="2282131"/>
            <a:chOff x="1209408" y="2743577"/>
            <a:chExt cx="4106776" cy="1361972"/>
          </a:xfrm>
        </p:grpSpPr>
        <p:pic>
          <p:nvPicPr>
            <p:cNvPr id="14" name="Google Shape;136;p20"/>
            <p:cNvPicPr preferRelativeResize="0"/>
            <p:nvPr/>
          </p:nvPicPr>
          <p:blipFill rotWithShape="1">
            <a:blip r:embed="rId2">
              <a:alphaModFix/>
            </a:blip>
            <a:srcRect l="7652" t="39222" r="14853"/>
            <a:stretch/>
          </p:blipFill>
          <p:spPr>
            <a:xfrm>
              <a:off x="1209408" y="2743577"/>
              <a:ext cx="4106776" cy="1361972"/>
            </a:xfrm>
            <a:prstGeom prst="rect">
              <a:avLst/>
            </a:prstGeom>
            <a:noFill/>
            <a:ln>
              <a:noFill/>
            </a:ln>
          </p:spPr>
        </p:pic>
        <p:sp>
          <p:nvSpPr>
            <p:cNvPr id="15" name="Google Shape;137;p20"/>
            <p:cNvSpPr/>
            <p:nvPr/>
          </p:nvSpPr>
          <p:spPr>
            <a:xfrm>
              <a:off x="4052900" y="3703650"/>
              <a:ext cx="662100" cy="201600"/>
            </a:xfrm>
            <a:prstGeom prst="rect">
              <a:avLst/>
            </a:prstGeom>
            <a:solidFill>
              <a:srgbClr val="D8D3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8" name="object 4"/>
          <p:cNvSpPr txBox="1"/>
          <p:nvPr/>
        </p:nvSpPr>
        <p:spPr>
          <a:xfrm>
            <a:off x="435623" y="6793062"/>
            <a:ext cx="2899178" cy="1938992"/>
          </a:xfrm>
          <a:prstGeom prst="rect">
            <a:avLst/>
          </a:prstGeom>
          <a:noFill/>
        </p:spPr>
        <p:txBody>
          <a:bodyPr wrap="square">
            <a:spAutoFit/>
          </a:bodyPr>
          <a:lstStyle>
            <a:defPPr>
              <a:defRPr lang="es-UY"/>
            </a:defPPr>
            <a:lvl1pPr marR="5080">
              <a:defRPr sz="2400" b="1" spc="300">
                <a:solidFill>
                  <a:srgbClr val="D27F1D"/>
                </a:solidFill>
                <a:latin typeface="+mj-lt"/>
                <a:cs typeface="Microsoft Sans Serif"/>
              </a:defRPr>
            </a:lvl1pPr>
          </a:lstStyle>
          <a:p>
            <a:r>
              <a:rPr lang="es-ES" dirty="0"/>
              <a:t>TRAMO 4: 8 DE OCTUBRE ENTRE AV. CENTENARIO Y PAN DE AZÚCAR</a:t>
            </a:r>
          </a:p>
        </p:txBody>
      </p:sp>
      <p:pic>
        <p:nvPicPr>
          <p:cNvPr id="16" name="Google Shape;118;p18"/>
          <p:cNvPicPr preferRelativeResize="0"/>
          <p:nvPr/>
        </p:nvPicPr>
        <p:blipFill rotWithShape="1">
          <a:blip r:embed="rId4">
            <a:alphaModFix/>
          </a:blip>
          <a:srcRect l="8499" t="34173" r="15437"/>
          <a:stretch/>
        </p:blipFill>
        <p:spPr>
          <a:xfrm>
            <a:off x="10672789" y="3269837"/>
            <a:ext cx="5878539" cy="2090241"/>
          </a:xfrm>
          <a:prstGeom prst="rect">
            <a:avLst/>
          </a:prstGeom>
          <a:noFill/>
          <a:ln>
            <a:noFill/>
          </a:ln>
        </p:spPr>
      </p:pic>
      <p:pic>
        <p:nvPicPr>
          <p:cNvPr id="11" name="Imagen 10">
            <a:extLst>
              <a:ext uri="{FF2B5EF4-FFF2-40B4-BE49-F238E27FC236}">
                <a16:creationId xmlns:a16="http://schemas.microsoft.com/office/drawing/2014/main" id="{FED4809A-9184-0577-683E-5C53B5900E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28" t="14284" r="15277" b="2031"/>
          <a:stretch/>
        </p:blipFill>
        <p:spPr bwMode="auto">
          <a:xfrm>
            <a:off x="10661650" y="701675"/>
            <a:ext cx="5878539" cy="2351509"/>
          </a:xfrm>
          <a:prstGeom prst="rect">
            <a:avLst/>
          </a:prstGeom>
          <a:noFill/>
          <a:ln>
            <a:noFill/>
          </a:ln>
        </p:spPr>
      </p:pic>
      <p:sp>
        <p:nvSpPr>
          <p:cNvPr id="3" name="CuadroTexto 2">
            <a:extLst>
              <a:ext uri="{FF2B5EF4-FFF2-40B4-BE49-F238E27FC236}">
                <a16:creationId xmlns:a16="http://schemas.microsoft.com/office/drawing/2014/main" id="{0B0E67AF-D131-8460-262F-4060BD73A2F1}"/>
              </a:ext>
            </a:extLst>
          </p:cNvPr>
          <p:cNvSpPr txBox="1"/>
          <p:nvPr/>
        </p:nvSpPr>
        <p:spPr>
          <a:xfrm>
            <a:off x="16833850" y="1720618"/>
            <a:ext cx="2438400" cy="2215991"/>
          </a:xfrm>
          <a:prstGeom prst="rect">
            <a:avLst/>
          </a:prstGeom>
        </p:spPr>
        <p:txBody>
          <a:bodyPr vert="horz" wrap="square" lIns="0" tIns="0" rIns="0" bIns="0" rtlCol="0">
            <a:spAutoFit/>
          </a:bodyPr>
          <a:lstStyle>
            <a:defPPr>
              <a:defRPr lang="es-UY"/>
            </a:defPPr>
            <a:lvl1pPr marR="5080">
              <a:defRPr sz="2400" b="1" spc="300">
                <a:solidFill>
                  <a:srgbClr val="D27F1D"/>
                </a:solidFill>
                <a:latin typeface="+mj-lt"/>
                <a:cs typeface="Microsoft Sans Serif"/>
              </a:defRPr>
            </a:lvl1pPr>
          </a:lstStyle>
          <a:p>
            <a:r>
              <a:rPr lang="es-ES" dirty="0"/>
              <a:t>TRAMO 5: 8 DE OCTUBRE ENTRE PAN DE AZÚCAR E INTERCAMBIADOR BELLONI</a:t>
            </a:r>
          </a:p>
        </p:txBody>
      </p:sp>
      <p:pic>
        <p:nvPicPr>
          <p:cNvPr id="4" name="Google Shape;118;p18">
            <a:extLst>
              <a:ext uri="{FF2B5EF4-FFF2-40B4-BE49-F238E27FC236}">
                <a16:creationId xmlns:a16="http://schemas.microsoft.com/office/drawing/2014/main" id="{590DEB83-3C9A-10D1-2188-320BC8B4D89D}"/>
              </a:ext>
            </a:extLst>
          </p:cNvPr>
          <p:cNvPicPr preferRelativeResize="0"/>
          <p:nvPr/>
        </p:nvPicPr>
        <p:blipFill rotWithShape="1">
          <a:blip r:embed="rId4">
            <a:alphaModFix/>
          </a:blip>
          <a:srcRect l="8499" t="34173" r="15437"/>
          <a:stretch/>
        </p:blipFill>
        <p:spPr>
          <a:xfrm>
            <a:off x="10661650" y="6089238"/>
            <a:ext cx="5889678" cy="2090241"/>
          </a:xfrm>
          <a:prstGeom prst="rect">
            <a:avLst/>
          </a:prstGeom>
          <a:noFill/>
          <a:ln>
            <a:noFill/>
          </a:ln>
        </p:spPr>
      </p:pic>
      <p:pic>
        <p:nvPicPr>
          <p:cNvPr id="5" name="Imagen 4">
            <a:extLst>
              <a:ext uri="{FF2B5EF4-FFF2-40B4-BE49-F238E27FC236}">
                <a16:creationId xmlns:a16="http://schemas.microsoft.com/office/drawing/2014/main" id="{D77FB55F-87B9-E64F-56E0-CDB6E53EC4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28" t="14284" r="15277" b="2031"/>
          <a:stretch/>
        </p:blipFill>
        <p:spPr bwMode="auto">
          <a:xfrm>
            <a:off x="10661650" y="8342570"/>
            <a:ext cx="5878539" cy="2351509"/>
          </a:xfrm>
          <a:prstGeom prst="rect">
            <a:avLst/>
          </a:prstGeom>
          <a:noFill/>
          <a:ln>
            <a:noFill/>
          </a:ln>
        </p:spPr>
      </p:pic>
      <p:sp>
        <p:nvSpPr>
          <p:cNvPr id="6" name="object 4">
            <a:extLst>
              <a:ext uri="{FF2B5EF4-FFF2-40B4-BE49-F238E27FC236}">
                <a16:creationId xmlns:a16="http://schemas.microsoft.com/office/drawing/2014/main" id="{51B30B59-BE19-8812-A5D2-43A1BEA00AC7}"/>
              </a:ext>
            </a:extLst>
          </p:cNvPr>
          <p:cNvSpPr txBox="1"/>
          <p:nvPr/>
        </p:nvSpPr>
        <p:spPr>
          <a:xfrm>
            <a:off x="16833850" y="7137123"/>
            <a:ext cx="2438400" cy="1477328"/>
          </a:xfrm>
          <a:prstGeom prst="rect">
            <a:avLst/>
          </a:prstGeom>
        </p:spPr>
        <p:txBody>
          <a:bodyPr vert="horz" wrap="square" lIns="0" tIns="0" rIns="0" bIns="0" rtlCol="0">
            <a:spAutoFit/>
          </a:bodyPr>
          <a:lstStyle>
            <a:defPPr>
              <a:defRPr lang="es-UY"/>
            </a:defPPr>
            <a:lvl1pPr marR="5080">
              <a:defRPr sz="2400" b="1" spc="300">
                <a:solidFill>
                  <a:srgbClr val="D27F1D"/>
                </a:solidFill>
                <a:latin typeface="+mj-lt"/>
                <a:cs typeface="Microsoft Sans Serif"/>
              </a:defRPr>
            </a:lvl1pPr>
          </a:lstStyle>
          <a:p>
            <a:r>
              <a:rPr lang="es-ES" dirty="0"/>
              <a:t>TRAMO 6: RUTA 8 DESDE INT. BELLONI HASTA PANDO</a:t>
            </a:r>
          </a:p>
        </p:txBody>
      </p:sp>
      <p:pic>
        <p:nvPicPr>
          <p:cNvPr id="2" name="Imagen 1">
            <a:extLst>
              <a:ext uri="{FF2B5EF4-FFF2-40B4-BE49-F238E27FC236}">
                <a16:creationId xmlns:a16="http://schemas.microsoft.com/office/drawing/2014/main" id="{07CF49C4-8834-B531-E9BB-6DA223BCEB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250" y="9174781"/>
            <a:ext cx="1996483" cy="1992264"/>
          </a:xfrm>
          <a:prstGeom prst="rect">
            <a:avLst/>
          </a:prstGeom>
        </p:spPr>
      </p:pic>
    </p:spTree>
    <p:extLst>
      <p:ext uri="{BB962C8B-B14F-4D97-AF65-F5344CB8AC3E}">
        <p14:creationId xmlns:p14="http://schemas.microsoft.com/office/powerpoint/2010/main" val="149515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
        <p:nvSpPr>
          <p:cNvPr id="20" name="object 4"/>
          <p:cNvSpPr txBox="1"/>
          <p:nvPr/>
        </p:nvSpPr>
        <p:spPr>
          <a:xfrm>
            <a:off x="2584450" y="1875649"/>
            <a:ext cx="15771240" cy="492443"/>
          </a:xfrm>
          <a:prstGeom prst="rect">
            <a:avLst/>
          </a:prstGeom>
        </p:spPr>
        <p:txBody>
          <a:bodyPr vert="horz" wrap="square" lIns="0" tIns="0" rIns="0" bIns="0" rtlCol="0">
            <a:spAutoFit/>
          </a:bodyPr>
          <a:lstStyle/>
          <a:p>
            <a:pPr marR="5080"/>
            <a:r>
              <a:rPr lang="es-ES" sz="3200" b="1" spc="300" dirty="0">
                <a:solidFill>
                  <a:srgbClr val="D27F1D"/>
                </a:solidFill>
                <a:latin typeface="+mj-lt"/>
                <a:cs typeface="Microsoft Sans Serif"/>
              </a:rPr>
              <a:t>UBICACIÓN APROXIMADA DE ESTACIONES EN TRAMOS DE AMM</a:t>
            </a:r>
          </a:p>
        </p:txBody>
      </p:sp>
      <p:sp>
        <p:nvSpPr>
          <p:cNvPr id="8" name="Rectángulo 7"/>
          <p:cNvSpPr/>
          <p:nvPr/>
        </p:nvSpPr>
        <p:spPr>
          <a:xfrm>
            <a:off x="9137649" y="2987675"/>
            <a:ext cx="10554276" cy="76020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1" name="object 18"/>
          <p:cNvSpPr txBox="1"/>
          <p:nvPr/>
        </p:nvSpPr>
        <p:spPr>
          <a:xfrm>
            <a:off x="9537987" y="3387758"/>
            <a:ext cx="9753600" cy="6801862"/>
          </a:xfrm>
          <a:prstGeom prst="rect">
            <a:avLst/>
          </a:prstGeom>
          <a:noFill/>
        </p:spPr>
        <p:txBody>
          <a:bodyPr vert="horz" wrap="square" lIns="0" tIns="0" rIns="0" bIns="0" rtlCol="0" anchor="t" anchorCtr="0">
            <a:spAutoFit/>
          </a:bodyPr>
          <a:lstStyle/>
          <a:p>
            <a:pPr marR="5080">
              <a:spcAft>
                <a:spcPts val="1200"/>
              </a:spcAft>
            </a:pPr>
            <a:r>
              <a:rPr lang="es-ES" sz="2800" dirty="0">
                <a:solidFill>
                  <a:schemeClr val="tx1">
                    <a:lumMod val="85000"/>
                    <a:lumOff val="15000"/>
                  </a:schemeClr>
                </a:solidFill>
                <a:cs typeface="Microsoft Sans Serif"/>
              </a:rPr>
              <a:t>En relación a las estaciones: </a:t>
            </a:r>
          </a:p>
          <a:p>
            <a:pPr marL="342900" marR="5080" indent="-342900">
              <a:spcAft>
                <a:spcPts val="1200"/>
              </a:spcAft>
              <a:buClr>
                <a:srgbClr val="D27F1D"/>
              </a:buClr>
              <a:buSzPct val="110000"/>
              <a:buFont typeface="Arial" panose="020B0604020202020204" pitchFamily="34" charset="0"/>
              <a:buChar char="•"/>
            </a:pPr>
            <a:r>
              <a:rPr lang="es-ES" sz="2800" dirty="0">
                <a:solidFill>
                  <a:schemeClr val="tx1">
                    <a:lumMod val="85000"/>
                    <a:lumOff val="15000"/>
                  </a:schemeClr>
                </a:solidFill>
                <a:cs typeface="Microsoft Sans Serif"/>
              </a:rPr>
              <a:t>600 metros de distancia entre estaciones.</a:t>
            </a:r>
          </a:p>
          <a:p>
            <a:pPr marL="342900" marR="5080" indent="-342900">
              <a:spcAft>
                <a:spcPts val="1200"/>
              </a:spcAft>
              <a:buClr>
                <a:srgbClr val="D27F1D"/>
              </a:buClr>
              <a:buSzPct val="110000"/>
              <a:buFont typeface="Arial" panose="020B0604020202020204" pitchFamily="34" charset="0"/>
              <a:buChar char="•"/>
            </a:pPr>
            <a:r>
              <a:rPr lang="es-ES" sz="2800" dirty="0">
                <a:solidFill>
                  <a:schemeClr val="tx1">
                    <a:lumMod val="85000"/>
                    <a:lumOff val="15000"/>
                  </a:schemeClr>
                </a:solidFill>
                <a:cs typeface="Microsoft Sans Serif"/>
              </a:rPr>
              <a:t>Se considera la ubicación actual de paradas donde hay altos niveles de demanda.</a:t>
            </a:r>
          </a:p>
          <a:p>
            <a:pPr marL="342900" marR="5080" indent="-342900">
              <a:spcAft>
                <a:spcPts val="1200"/>
              </a:spcAft>
              <a:buClr>
                <a:srgbClr val="D27F1D"/>
              </a:buClr>
              <a:buSzPct val="110000"/>
              <a:buFont typeface="Arial" panose="020B0604020202020204" pitchFamily="34" charset="0"/>
              <a:buChar char="•"/>
            </a:pPr>
            <a:r>
              <a:rPr lang="es-ES" sz="2800" dirty="0">
                <a:solidFill>
                  <a:schemeClr val="tx1">
                    <a:lumMod val="85000"/>
                    <a:lumOff val="15000"/>
                  </a:schemeClr>
                </a:solidFill>
                <a:cs typeface="Microsoft Sans Serif"/>
              </a:rPr>
              <a:t>Se acercan las paradas a las arterias transversales que actualmente tienen circulación de buses, para favorecer el transbordo entre sistemas.</a:t>
            </a:r>
          </a:p>
          <a:p>
            <a:pPr marL="342900" marR="5080" indent="-342900">
              <a:spcAft>
                <a:spcPts val="1200"/>
              </a:spcAft>
              <a:buClr>
                <a:srgbClr val="D27F1D"/>
              </a:buClr>
              <a:buSzPct val="110000"/>
              <a:buFont typeface="Arial" panose="020B0604020202020204" pitchFamily="34" charset="0"/>
              <a:buChar char="•"/>
            </a:pPr>
            <a:r>
              <a:rPr lang="es-ES" sz="2800" dirty="0">
                <a:solidFill>
                  <a:schemeClr val="tx1">
                    <a:lumMod val="85000"/>
                    <a:lumOff val="15000"/>
                  </a:schemeClr>
                </a:solidFill>
                <a:cs typeface="Microsoft Sans Serif"/>
              </a:rPr>
              <a:t>Se busca ubicar las paradas próximas a centros atractores de viajes (hospitales, universidades, centros comerciales, clubes, instituciones).</a:t>
            </a:r>
          </a:p>
          <a:p>
            <a:pPr marL="342900" marR="5080" indent="-342900">
              <a:spcAft>
                <a:spcPts val="1200"/>
              </a:spcAft>
              <a:buClr>
                <a:srgbClr val="D27F1D"/>
              </a:buClr>
              <a:buSzPct val="110000"/>
              <a:buFont typeface="Arial" panose="020B0604020202020204" pitchFamily="34" charset="0"/>
              <a:buChar char="•"/>
            </a:pPr>
            <a:r>
              <a:rPr lang="es-ES" sz="2800" dirty="0">
                <a:solidFill>
                  <a:schemeClr val="tx1">
                    <a:lumMod val="85000"/>
                    <a:lumOff val="15000"/>
                  </a:schemeClr>
                </a:solidFill>
                <a:cs typeface="Microsoft Sans Serif"/>
              </a:rPr>
              <a:t>Esto determinó una propuesta de 17 paradas hasta Belloni (32 estaciones ya que corresponde a 1 por sentido + 1 estación de doble sentido en el nudo Tres Cruces), según como se muestra en la ilustración.</a:t>
            </a:r>
          </a:p>
        </p:txBody>
      </p:sp>
      <p:pic>
        <p:nvPicPr>
          <p:cNvPr id="18" name="Imagen 17">
            <a:extLst>
              <a:ext uri="{FF2B5EF4-FFF2-40B4-BE49-F238E27FC236}">
                <a16:creationId xmlns:a16="http://schemas.microsoft.com/office/drawing/2014/main" id="{956D96E6-867B-8C44-B74F-E42F717EF244}"/>
              </a:ext>
            </a:extLst>
          </p:cNvPr>
          <p:cNvPicPr>
            <a:picLocks noChangeAspect="1"/>
          </p:cNvPicPr>
          <p:nvPr/>
        </p:nvPicPr>
        <p:blipFill rotWithShape="1">
          <a:blip r:embed="rId4"/>
          <a:srcRect r="14054"/>
          <a:stretch/>
        </p:blipFill>
        <p:spPr>
          <a:xfrm>
            <a:off x="450850" y="2987675"/>
            <a:ext cx="8382000" cy="7602029"/>
          </a:xfrm>
          <a:prstGeom prst="rect">
            <a:avLst/>
          </a:prstGeom>
        </p:spPr>
      </p:pic>
      <p:sp>
        <p:nvSpPr>
          <p:cNvPr id="9" name="object 22"/>
          <p:cNvSpPr txBox="1"/>
          <p:nvPr/>
        </p:nvSpPr>
        <p:spPr>
          <a:xfrm>
            <a:off x="2584450" y="1240842"/>
            <a:ext cx="10855764" cy="615553"/>
          </a:xfrm>
          <a:prstGeom prst="rect">
            <a:avLst/>
          </a:prstGeom>
        </p:spPr>
        <p:txBody>
          <a:bodyPr vert="horz" wrap="square" lIns="0" tIns="0" rIns="0" bIns="0" rtlCol="0">
            <a:spAutoFit/>
          </a:bodyPr>
          <a:lstStyle/>
          <a:p>
            <a:pPr marL="12700">
              <a:lnSpc>
                <a:spcPts val="4825"/>
              </a:lnSpc>
            </a:pPr>
            <a:r>
              <a:rPr lang="es-UY" sz="4100" b="1" spc="300" dirty="0">
                <a:solidFill>
                  <a:srgbClr val="5A5A5A"/>
                </a:solidFill>
                <a:latin typeface="+mj-lt"/>
                <a:cs typeface="Arial"/>
              </a:rPr>
              <a:t>PROPUESTA TÉCNICA</a:t>
            </a:r>
          </a:p>
        </p:txBody>
      </p:sp>
      <p:sp>
        <p:nvSpPr>
          <p:cNvPr id="10" name="Rectángulo 9"/>
          <p:cNvSpPr/>
          <p:nvPr/>
        </p:nvSpPr>
        <p:spPr>
          <a:xfrm>
            <a:off x="969902" y="499992"/>
            <a:ext cx="1341073" cy="2215991"/>
          </a:xfrm>
          <a:prstGeom prst="rect">
            <a:avLst/>
          </a:prstGeom>
        </p:spPr>
        <p:txBody>
          <a:bodyPr wrap="none">
            <a:spAutoFit/>
          </a:bodyPr>
          <a:lstStyle/>
          <a:p>
            <a:pPr marL="12700">
              <a:lnSpc>
                <a:spcPct val="100000"/>
              </a:lnSpc>
            </a:pPr>
            <a:r>
              <a:rPr lang="es-UY" sz="13800" b="1" spc="-95" dirty="0">
                <a:solidFill>
                  <a:schemeClr val="tx1">
                    <a:lumMod val="50000"/>
                    <a:lumOff val="50000"/>
                  </a:schemeClr>
                </a:solidFill>
                <a:latin typeface="DIN Black" pitchFamily="50" charset="0"/>
                <a:cs typeface="Gill Sans MT"/>
              </a:rPr>
              <a:t>B</a:t>
            </a:r>
            <a:endParaRPr lang="es-UY" sz="13800" dirty="0">
              <a:solidFill>
                <a:schemeClr val="tx1">
                  <a:lumMod val="50000"/>
                  <a:lumOff val="50000"/>
                </a:schemeClr>
              </a:solidFill>
              <a:latin typeface="DIN Black" pitchFamily="50" charset="0"/>
              <a:cs typeface="Gill Sans MT"/>
            </a:endParaRPr>
          </a:p>
        </p:txBody>
      </p:sp>
    </p:spTree>
    <p:extLst>
      <p:ext uri="{BB962C8B-B14F-4D97-AF65-F5344CB8AC3E}">
        <p14:creationId xmlns:p14="http://schemas.microsoft.com/office/powerpoint/2010/main" val="438720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
        <p:nvSpPr>
          <p:cNvPr id="20" name="object 4"/>
          <p:cNvSpPr txBox="1"/>
          <p:nvPr/>
        </p:nvSpPr>
        <p:spPr>
          <a:xfrm>
            <a:off x="2610151" y="1875649"/>
            <a:ext cx="15771240" cy="492443"/>
          </a:xfrm>
          <a:prstGeom prst="rect">
            <a:avLst/>
          </a:prstGeom>
        </p:spPr>
        <p:txBody>
          <a:bodyPr vert="horz" wrap="square" lIns="0" tIns="0" rIns="0" bIns="0" rtlCol="0">
            <a:spAutoFit/>
          </a:bodyPr>
          <a:lstStyle/>
          <a:p>
            <a:pPr marR="5080"/>
            <a:r>
              <a:rPr lang="es-ES" sz="3200" b="1" spc="300" dirty="0">
                <a:solidFill>
                  <a:srgbClr val="D27F1D"/>
                </a:solidFill>
                <a:latin typeface="+mj-lt"/>
                <a:cs typeface="Microsoft Sans Serif"/>
              </a:rPr>
              <a:t>SOLUCIÓN EN TRES CRUCES</a:t>
            </a:r>
          </a:p>
        </p:txBody>
      </p:sp>
      <p:sp>
        <p:nvSpPr>
          <p:cNvPr id="8" name="Rectángulo 7"/>
          <p:cNvSpPr/>
          <p:nvPr/>
        </p:nvSpPr>
        <p:spPr>
          <a:xfrm>
            <a:off x="1289049" y="2987675"/>
            <a:ext cx="8534401" cy="7602029"/>
          </a:xfrm>
          <a:prstGeom prst="rect">
            <a:avLst/>
          </a:prstGeom>
          <a:solidFill>
            <a:srgbClr val="D27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1" name="object 18"/>
          <p:cNvSpPr txBox="1"/>
          <p:nvPr/>
        </p:nvSpPr>
        <p:spPr>
          <a:xfrm>
            <a:off x="1689388" y="3387758"/>
            <a:ext cx="7600662" cy="3016210"/>
          </a:xfrm>
          <a:prstGeom prst="rect">
            <a:avLst/>
          </a:prstGeom>
          <a:noFill/>
        </p:spPr>
        <p:txBody>
          <a:bodyPr vert="horz" wrap="square" lIns="0" tIns="0" rIns="0" bIns="0" rtlCol="0" anchor="t" anchorCtr="0">
            <a:spAutoFit/>
          </a:bodyPr>
          <a:lstStyle/>
          <a:p>
            <a:pPr marR="5080">
              <a:spcAft>
                <a:spcPts val="1200"/>
              </a:spcAft>
            </a:pPr>
            <a:r>
              <a:rPr lang="es-ES" sz="2800" dirty="0">
                <a:solidFill>
                  <a:srgbClr val="FFFFFF"/>
                </a:solidFill>
                <a:cs typeface="Microsoft Sans Serif"/>
              </a:rPr>
              <a:t>Cabe subrayar que la solución de Tres Cruces surge como una oportunidad para desarrollar la conexión entre 3 ejes tan importantes, hoy inexistente. Es por ello que se deja, a modo de concepto, una propuesta de desarrollo de estación subterránea (doble dirección) para el BRT, ensanchando el túnel en ambos sentidos de circulación.</a:t>
            </a:r>
          </a:p>
        </p:txBody>
      </p:sp>
      <p:pic>
        <p:nvPicPr>
          <p:cNvPr id="9" name="Imagen 8">
            <a:extLst>
              <a:ext uri="{FF2B5EF4-FFF2-40B4-BE49-F238E27FC236}">
                <a16:creationId xmlns:a16="http://schemas.microsoft.com/office/drawing/2014/main" id="{EAD58111-622C-87A8-DA5E-5D3D1C243106}"/>
              </a:ext>
            </a:extLst>
          </p:cNvPr>
          <p:cNvPicPr>
            <a:picLocks noChangeAspect="1"/>
          </p:cNvPicPr>
          <p:nvPr/>
        </p:nvPicPr>
        <p:blipFill rotWithShape="1">
          <a:blip r:embed="rId4"/>
          <a:srcRect l="9808"/>
          <a:stretch/>
        </p:blipFill>
        <p:spPr>
          <a:xfrm>
            <a:off x="10356850" y="1905169"/>
            <a:ext cx="7253514" cy="8684535"/>
          </a:xfrm>
          <a:prstGeom prst="rect">
            <a:avLst/>
          </a:prstGeom>
        </p:spPr>
      </p:pic>
      <p:sp>
        <p:nvSpPr>
          <p:cNvPr id="12" name="object 22"/>
          <p:cNvSpPr txBox="1"/>
          <p:nvPr/>
        </p:nvSpPr>
        <p:spPr>
          <a:xfrm>
            <a:off x="2584450" y="1240842"/>
            <a:ext cx="10855764" cy="615553"/>
          </a:xfrm>
          <a:prstGeom prst="rect">
            <a:avLst/>
          </a:prstGeom>
        </p:spPr>
        <p:txBody>
          <a:bodyPr vert="horz" wrap="square" lIns="0" tIns="0" rIns="0" bIns="0" rtlCol="0">
            <a:spAutoFit/>
          </a:bodyPr>
          <a:lstStyle/>
          <a:p>
            <a:pPr marL="12700">
              <a:lnSpc>
                <a:spcPts val="4825"/>
              </a:lnSpc>
            </a:pPr>
            <a:r>
              <a:rPr lang="es-UY" sz="4100" b="1" spc="300" dirty="0">
                <a:solidFill>
                  <a:srgbClr val="5A5A5A"/>
                </a:solidFill>
                <a:latin typeface="+mj-lt"/>
                <a:cs typeface="Arial"/>
              </a:rPr>
              <a:t>PROPUESTA TÉCNICA</a:t>
            </a:r>
          </a:p>
        </p:txBody>
      </p:sp>
      <p:sp>
        <p:nvSpPr>
          <p:cNvPr id="13" name="Rectángulo 12"/>
          <p:cNvSpPr/>
          <p:nvPr/>
        </p:nvSpPr>
        <p:spPr>
          <a:xfrm>
            <a:off x="969902" y="499992"/>
            <a:ext cx="1341073" cy="2215991"/>
          </a:xfrm>
          <a:prstGeom prst="rect">
            <a:avLst/>
          </a:prstGeom>
        </p:spPr>
        <p:txBody>
          <a:bodyPr wrap="none">
            <a:spAutoFit/>
          </a:bodyPr>
          <a:lstStyle/>
          <a:p>
            <a:pPr marL="12700">
              <a:lnSpc>
                <a:spcPct val="100000"/>
              </a:lnSpc>
            </a:pPr>
            <a:r>
              <a:rPr lang="es-UY" sz="13800" b="1" spc="-95" dirty="0">
                <a:solidFill>
                  <a:schemeClr val="tx1">
                    <a:lumMod val="50000"/>
                    <a:lumOff val="50000"/>
                  </a:schemeClr>
                </a:solidFill>
                <a:latin typeface="DIN Black" pitchFamily="50" charset="0"/>
                <a:cs typeface="Gill Sans MT"/>
              </a:rPr>
              <a:t>B</a:t>
            </a:r>
            <a:endParaRPr lang="es-UY" sz="13800" dirty="0">
              <a:solidFill>
                <a:schemeClr val="tx1">
                  <a:lumMod val="50000"/>
                  <a:lumOff val="50000"/>
                </a:schemeClr>
              </a:solidFill>
              <a:latin typeface="DIN Black" pitchFamily="50" charset="0"/>
              <a:cs typeface="Gill Sans MT"/>
            </a:endParaRPr>
          </a:p>
        </p:txBody>
      </p:sp>
    </p:spTree>
    <p:extLst>
      <p:ext uri="{BB962C8B-B14F-4D97-AF65-F5344CB8AC3E}">
        <p14:creationId xmlns:p14="http://schemas.microsoft.com/office/powerpoint/2010/main" val="2035532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Conector angular 19"/>
          <p:cNvCxnSpPr>
            <a:stCxn id="24" idx="3"/>
            <a:endCxn id="33" idx="1"/>
          </p:cNvCxnSpPr>
          <p:nvPr/>
        </p:nvCxnSpPr>
        <p:spPr>
          <a:xfrm>
            <a:off x="7993541" y="3822877"/>
            <a:ext cx="2646399" cy="12700"/>
          </a:xfrm>
          <a:prstGeom prst="bentConnector3">
            <a:avLst>
              <a:gd name="adj1" fmla="val 50000"/>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8" name="object 18"/>
          <p:cNvSpPr txBox="1"/>
          <p:nvPr/>
        </p:nvSpPr>
        <p:spPr>
          <a:xfrm>
            <a:off x="6114651" y="4777618"/>
            <a:ext cx="2347407" cy="738664"/>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Reducción de tiempos de viaje</a:t>
            </a:r>
          </a:p>
        </p:txBody>
      </p:sp>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379" y="3121296"/>
            <a:ext cx="1403162" cy="1403162"/>
          </a:xfrm>
          <a:prstGeom prst="rect">
            <a:avLst/>
          </a:prstGeom>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
        <p:nvSpPr>
          <p:cNvPr id="30" name="object 22"/>
          <p:cNvSpPr txBox="1"/>
          <p:nvPr/>
        </p:nvSpPr>
        <p:spPr>
          <a:xfrm>
            <a:off x="2660037" y="1240842"/>
            <a:ext cx="10855764" cy="615553"/>
          </a:xfrm>
          <a:prstGeom prst="rect">
            <a:avLst/>
          </a:prstGeom>
        </p:spPr>
        <p:txBody>
          <a:bodyPr vert="horz" wrap="square" lIns="0" tIns="0" rIns="0" bIns="0" rtlCol="0">
            <a:spAutoFit/>
          </a:bodyPr>
          <a:lstStyle/>
          <a:p>
            <a:pPr marL="12700">
              <a:lnSpc>
                <a:spcPts val="4825"/>
              </a:lnSpc>
            </a:pPr>
            <a:r>
              <a:rPr lang="es-UY" sz="4100" b="1" spc="300" dirty="0">
                <a:solidFill>
                  <a:srgbClr val="5A5A5A"/>
                </a:solidFill>
                <a:latin typeface="+mj-lt"/>
                <a:cs typeface="Arial"/>
              </a:rPr>
              <a:t>BENEFICIOS</a:t>
            </a:r>
          </a:p>
        </p:txBody>
      </p:sp>
      <p:sp>
        <p:nvSpPr>
          <p:cNvPr id="31" name="Rectángulo 30"/>
          <p:cNvSpPr/>
          <p:nvPr/>
        </p:nvSpPr>
        <p:spPr>
          <a:xfrm>
            <a:off x="969902" y="440624"/>
            <a:ext cx="1141659" cy="2215991"/>
          </a:xfrm>
          <a:prstGeom prst="rect">
            <a:avLst/>
          </a:prstGeom>
        </p:spPr>
        <p:txBody>
          <a:bodyPr wrap="none">
            <a:spAutoFit/>
          </a:bodyPr>
          <a:lstStyle/>
          <a:p>
            <a:pPr marL="12700">
              <a:lnSpc>
                <a:spcPct val="100000"/>
              </a:lnSpc>
            </a:pPr>
            <a:r>
              <a:rPr lang="es-ES" sz="13800" dirty="0">
                <a:solidFill>
                  <a:schemeClr val="tx1">
                    <a:lumMod val="50000"/>
                    <a:lumOff val="50000"/>
                  </a:schemeClr>
                </a:solidFill>
                <a:latin typeface="DIN Black" pitchFamily="50" charset="0"/>
                <a:cs typeface="Gill Sans MT"/>
              </a:rPr>
              <a:t>C</a:t>
            </a:r>
            <a:endParaRPr lang="es-UY" sz="13800" dirty="0">
              <a:solidFill>
                <a:schemeClr val="tx1">
                  <a:lumMod val="50000"/>
                  <a:lumOff val="50000"/>
                </a:schemeClr>
              </a:solidFill>
              <a:latin typeface="DIN Black" pitchFamily="50" charset="0"/>
              <a:cs typeface="Gill Sans MT"/>
            </a:endParaRPr>
          </a:p>
        </p:txBody>
      </p:sp>
      <p:pic>
        <p:nvPicPr>
          <p:cNvPr id="33" name="Imagen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9940" y="3121296"/>
            <a:ext cx="1403162" cy="1403162"/>
          </a:xfrm>
          <a:prstGeom prst="rect">
            <a:avLst/>
          </a:prstGeom>
        </p:spPr>
      </p:pic>
      <p:pic>
        <p:nvPicPr>
          <p:cNvPr id="34" name="Imagen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38450" y="3121296"/>
            <a:ext cx="1403162" cy="1403162"/>
          </a:xfrm>
          <a:prstGeom prst="rect">
            <a:avLst/>
          </a:prstGeom>
        </p:spPr>
      </p:pic>
      <p:sp>
        <p:nvSpPr>
          <p:cNvPr id="35" name="object 4"/>
          <p:cNvSpPr txBox="1"/>
          <p:nvPr/>
        </p:nvSpPr>
        <p:spPr>
          <a:xfrm>
            <a:off x="2279678" y="3281658"/>
            <a:ext cx="3184997" cy="984885"/>
          </a:xfrm>
          <a:prstGeom prst="rect">
            <a:avLst/>
          </a:prstGeom>
        </p:spPr>
        <p:txBody>
          <a:bodyPr vert="horz" wrap="square" lIns="0" tIns="0" rIns="0" bIns="0" rtlCol="0">
            <a:spAutoFit/>
          </a:bodyPr>
          <a:lstStyle/>
          <a:p>
            <a:pPr marR="5080" algn="r"/>
            <a:r>
              <a:rPr lang="fr-FR" sz="3200" b="1" spc="300" dirty="0">
                <a:solidFill>
                  <a:srgbClr val="D27F1D"/>
                </a:solidFill>
                <a:latin typeface="+mj-lt"/>
                <a:cs typeface="Microsoft Sans Serif"/>
              </a:rPr>
              <a:t>BENEFICIOS DEL PROYECTO</a:t>
            </a:r>
          </a:p>
        </p:txBody>
      </p:sp>
      <p:sp>
        <p:nvSpPr>
          <p:cNvPr id="36" name="object 18"/>
          <p:cNvSpPr txBox="1"/>
          <p:nvPr/>
        </p:nvSpPr>
        <p:spPr>
          <a:xfrm>
            <a:off x="13843649" y="4717111"/>
            <a:ext cx="4792766" cy="1107996"/>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Puede dar inicio a más proyectos, logrando un sistema de transporte público integral en el AMM.</a:t>
            </a:r>
          </a:p>
        </p:txBody>
      </p:sp>
      <p:sp>
        <p:nvSpPr>
          <p:cNvPr id="37" name="object 18"/>
          <p:cNvSpPr txBox="1"/>
          <p:nvPr/>
        </p:nvSpPr>
        <p:spPr>
          <a:xfrm>
            <a:off x="9057618" y="4672030"/>
            <a:ext cx="4567806" cy="1107996"/>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Incremento en la calidad del sistema de transporte del AMM (mejora del bienestar de los usuarios)</a:t>
            </a:r>
          </a:p>
        </p:txBody>
      </p:sp>
      <p:cxnSp>
        <p:nvCxnSpPr>
          <p:cNvPr id="38" name="Conector angular 37"/>
          <p:cNvCxnSpPr>
            <a:stCxn id="33" idx="3"/>
            <a:endCxn id="34" idx="1"/>
          </p:cNvCxnSpPr>
          <p:nvPr/>
        </p:nvCxnSpPr>
        <p:spPr>
          <a:xfrm>
            <a:off x="12043102" y="3822877"/>
            <a:ext cx="3495348" cy="12700"/>
          </a:xfrm>
          <a:prstGeom prst="bentConnector3">
            <a:avLst>
              <a:gd name="adj1" fmla="val 50000"/>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48" name="Conector angular 47"/>
          <p:cNvCxnSpPr>
            <a:stCxn id="50" idx="3"/>
            <a:endCxn id="52" idx="1"/>
          </p:cNvCxnSpPr>
          <p:nvPr/>
        </p:nvCxnSpPr>
        <p:spPr>
          <a:xfrm>
            <a:off x="7993541" y="8082462"/>
            <a:ext cx="2646399" cy="12700"/>
          </a:xfrm>
          <a:prstGeom prst="bentConnector3">
            <a:avLst>
              <a:gd name="adj1" fmla="val 50000"/>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49" name="object 18"/>
          <p:cNvSpPr txBox="1"/>
          <p:nvPr/>
        </p:nvSpPr>
        <p:spPr>
          <a:xfrm>
            <a:off x="6114651" y="9037203"/>
            <a:ext cx="2347407" cy="1107996"/>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Reducción de emisiones del material rodante</a:t>
            </a:r>
          </a:p>
        </p:txBody>
      </p:sp>
      <p:pic>
        <p:nvPicPr>
          <p:cNvPr id="50" name="Imagen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0379" y="7380881"/>
            <a:ext cx="1403162" cy="1403162"/>
          </a:xfrm>
          <a:prstGeom prst="rect">
            <a:avLst/>
          </a:prstGeom>
        </p:spPr>
      </p:pic>
      <p:pic>
        <p:nvPicPr>
          <p:cNvPr id="52" name="Imagen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9940" y="7380881"/>
            <a:ext cx="1403162" cy="1403162"/>
          </a:xfrm>
          <a:prstGeom prst="rect">
            <a:avLst/>
          </a:prstGeom>
        </p:spPr>
      </p:pic>
      <p:pic>
        <p:nvPicPr>
          <p:cNvPr id="53" name="Imagen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38450" y="7380881"/>
            <a:ext cx="1403162" cy="1403162"/>
          </a:xfrm>
          <a:prstGeom prst="rect">
            <a:avLst/>
          </a:prstGeom>
        </p:spPr>
      </p:pic>
      <p:sp>
        <p:nvSpPr>
          <p:cNvPr id="54" name="object 18"/>
          <p:cNvSpPr txBox="1"/>
          <p:nvPr/>
        </p:nvSpPr>
        <p:spPr>
          <a:xfrm>
            <a:off x="15036614" y="9037203"/>
            <a:ext cx="2406836" cy="1107996"/>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Reducción de costos de operación</a:t>
            </a:r>
          </a:p>
        </p:txBody>
      </p:sp>
      <p:sp>
        <p:nvSpPr>
          <p:cNvPr id="55" name="object 18"/>
          <p:cNvSpPr txBox="1"/>
          <p:nvPr/>
        </p:nvSpPr>
        <p:spPr>
          <a:xfrm>
            <a:off x="9963992" y="9042479"/>
            <a:ext cx="2755058" cy="1107996"/>
          </a:xfrm>
          <a:prstGeom prst="rect">
            <a:avLst/>
          </a:prstGeom>
        </p:spPr>
        <p:txBody>
          <a:bodyPr vert="horz" wrap="square" lIns="0" tIns="0" rIns="0" bIns="0" rtlCol="0">
            <a:spAutoFit/>
          </a:bodyPr>
          <a:lstStyle/>
          <a:p>
            <a:pPr marL="74930" algn="ctr">
              <a:lnSpc>
                <a:spcPct val="100000"/>
              </a:lnSpc>
              <a:spcBef>
                <a:spcPts val="1200"/>
              </a:spcBef>
            </a:pPr>
            <a:r>
              <a:rPr lang="es-ES" sz="2400" dirty="0">
                <a:solidFill>
                  <a:srgbClr val="5A5A5A"/>
                </a:solidFill>
                <a:latin typeface="Calibri Light" panose="020F0302020204030204" pitchFamily="34" charset="0"/>
                <a:cs typeface="Calibri Light" panose="020F0302020204030204" pitchFamily="34" charset="0"/>
              </a:rPr>
              <a:t>Menor contaminación sonora</a:t>
            </a:r>
          </a:p>
        </p:txBody>
      </p:sp>
      <p:cxnSp>
        <p:nvCxnSpPr>
          <p:cNvPr id="56" name="Conector angular 55"/>
          <p:cNvCxnSpPr>
            <a:stCxn id="52" idx="3"/>
            <a:endCxn id="53" idx="1"/>
          </p:cNvCxnSpPr>
          <p:nvPr/>
        </p:nvCxnSpPr>
        <p:spPr>
          <a:xfrm>
            <a:off x="12043102" y="8082462"/>
            <a:ext cx="3495348" cy="12700"/>
          </a:xfrm>
          <a:prstGeom prst="bentConnector3">
            <a:avLst>
              <a:gd name="adj1" fmla="val 50000"/>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sp>
        <p:nvSpPr>
          <p:cNvPr id="57" name="object 4"/>
          <p:cNvSpPr txBox="1"/>
          <p:nvPr/>
        </p:nvSpPr>
        <p:spPr>
          <a:xfrm>
            <a:off x="1640328" y="7343798"/>
            <a:ext cx="3824348" cy="1477328"/>
          </a:xfrm>
          <a:prstGeom prst="rect">
            <a:avLst/>
          </a:prstGeom>
        </p:spPr>
        <p:txBody>
          <a:bodyPr vert="horz" wrap="square" lIns="0" tIns="0" rIns="0" bIns="0" rtlCol="0">
            <a:spAutoFit/>
          </a:bodyPr>
          <a:lstStyle/>
          <a:p>
            <a:pPr marR="5080" algn="r"/>
            <a:r>
              <a:rPr lang="es-ES" sz="3200" b="1" spc="300" dirty="0">
                <a:solidFill>
                  <a:srgbClr val="D27F1D"/>
                </a:solidFill>
                <a:latin typeface="+mj-lt"/>
                <a:cs typeface="Microsoft Sans Serif"/>
              </a:rPr>
              <a:t>BENEFICIOS ASOCIADOS A LA ELECTRIFICACIÓN</a:t>
            </a:r>
          </a:p>
        </p:txBody>
      </p:sp>
    </p:spTree>
    <p:extLst>
      <p:ext uri="{BB962C8B-B14F-4D97-AF65-F5344CB8AC3E}">
        <p14:creationId xmlns:p14="http://schemas.microsoft.com/office/powerpoint/2010/main" val="2263890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t="7539" b="8317"/>
          <a:stretch/>
        </p:blipFill>
        <p:spPr>
          <a:xfrm>
            <a:off x="0" y="-60325"/>
            <a:ext cx="20104100" cy="11277600"/>
          </a:xfrm>
          <a:prstGeom prst="rect">
            <a:avLst/>
          </a:prstGeom>
        </p:spPr>
      </p:pic>
      <p:sp>
        <p:nvSpPr>
          <p:cNvPr id="17" name="object 2"/>
          <p:cNvSpPr/>
          <p:nvPr/>
        </p:nvSpPr>
        <p:spPr>
          <a:xfrm>
            <a:off x="0" y="-47491"/>
            <a:ext cx="20104100" cy="11340966"/>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chemeClr val="tx1">
              <a:lumMod val="95000"/>
              <a:lumOff val="5000"/>
              <a:alpha val="57000"/>
            </a:schemeClr>
          </a:solidFill>
        </p:spPr>
        <p:txBody>
          <a:bodyPr wrap="square" lIns="0" tIns="0" rIns="0" bIns="0" rtlCol="0"/>
          <a:lstStyle/>
          <a:p>
            <a:endParaRPr/>
          </a:p>
        </p:txBody>
      </p:sp>
      <p:sp>
        <p:nvSpPr>
          <p:cNvPr id="4" name="object 4"/>
          <p:cNvSpPr txBox="1"/>
          <p:nvPr/>
        </p:nvSpPr>
        <p:spPr>
          <a:xfrm>
            <a:off x="18824889" y="8425367"/>
            <a:ext cx="339725" cy="157480"/>
          </a:xfrm>
          <a:prstGeom prst="rect">
            <a:avLst/>
          </a:prstGeom>
        </p:spPr>
        <p:txBody>
          <a:bodyPr vert="vert270" wrap="square" lIns="0" tIns="0" rIns="0" bIns="0" rtlCol="0">
            <a:spAutoFit/>
          </a:bodyPr>
          <a:lstStyle/>
          <a:p>
            <a:pPr marL="12700">
              <a:lnSpc>
                <a:spcPts val="2925"/>
              </a:lnSpc>
            </a:pPr>
            <a:r>
              <a:rPr sz="2450" dirty="0">
                <a:solidFill>
                  <a:srgbClr val="090203"/>
                </a:solidFill>
                <a:latin typeface="Microsoft Sans Serif"/>
                <a:cs typeface="Microsoft Sans Serif"/>
              </a:rPr>
              <a:t>-</a:t>
            </a:r>
            <a:endParaRPr sz="2450">
              <a:latin typeface="Microsoft Sans Serif"/>
              <a:cs typeface="Microsoft Sans Serif"/>
            </a:endParaRPr>
          </a:p>
        </p:txBody>
      </p:sp>
      <p:sp>
        <p:nvSpPr>
          <p:cNvPr id="6" name="object 6"/>
          <p:cNvSpPr txBox="1"/>
          <p:nvPr/>
        </p:nvSpPr>
        <p:spPr>
          <a:xfrm>
            <a:off x="18824889" y="2757424"/>
            <a:ext cx="339725" cy="157480"/>
          </a:xfrm>
          <a:prstGeom prst="rect">
            <a:avLst/>
          </a:prstGeom>
        </p:spPr>
        <p:txBody>
          <a:bodyPr vert="vert270" wrap="square" lIns="0" tIns="0" rIns="0" bIns="0" rtlCol="0">
            <a:spAutoFit/>
          </a:bodyPr>
          <a:lstStyle/>
          <a:p>
            <a:pPr marL="12700">
              <a:lnSpc>
                <a:spcPts val="2925"/>
              </a:lnSpc>
            </a:pPr>
            <a:r>
              <a:rPr sz="2450" dirty="0">
                <a:solidFill>
                  <a:srgbClr val="090203"/>
                </a:solidFill>
                <a:latin typeface="Microsoft Sans Serif"/>
                <a:cs typeface="Microsoft Sans Serif"/>
              </a:rPr>
              <a:t>-</a:t>
            </a:r>
            <a:endParaRPr sz="2450">
              <a:latin typeface="Microsoft Sans Serif"/>
              <a:cs typeface="Microsoft Sans Serif"/>
            </a:endParaRPr>
          </a:p>
        </p:txBody>
      </p:sp>
      <p:pic>
        <p:nvPicPr>
          <p:cNvPr id="21" name="Imagen 20"/>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593850" y="1006475"/>
            <a:ext cx="4052448" cy="2242313"/>
          </a:xfrm>
          <a:prstGeom prst="rect">
            <a:avLst/>
          </a:prstGeom>
        </p:spPr>
      </p:pic>
      <p:pic>
        <p:nvPicPr>
          <p:cNvPr id="22"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250" y="1743689"/>
            <a:ext cx="5580905" cy="15050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85250" y="1311276"/>
            <a:ext cx="10131863" cy="8801085"/>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p:nvPr/>
        </p:nvSpPr>
        <p:spPr>
          <a:xfrm>
            <a:off x="9366249" y="3825875"/>
            <a:ext cx="9448801" cy="5940088"/>
          </a:xfrm>
          <a:prstGeom prst="rect">
            <a:avLst/>
          </a:prstGeom>
        </p:spPr>
        <p:txBody>
          <a:bodyPr vert="horz" wrap="square" lIns="0" tIns="0" rIns="0" bIns="0" rtlCol="0">
            <a:spAutoFit/>
          </a:bodyPr>
          <a:lstStyle/>
          <a:p>
            <a:pPr marR="5080">
              <a:spcAft>
                <a:spcPts val="1200"/>
              </a:spcAft>
            </a:pPr>
            <a:r>
              <a:rPr lang="es-ES" sz="2800" b="1" dirty="0">
                <a:solidFill>
                  <a:srgbClr val="D27F1D"/>
                </a:solidFill>
                <a:latin typeface="+mj-lt"/>
                <a:cs typeface="Microsoft Sans Serif"/>
              </a:rPr>
              <a:t>Carriles Exclusivos:</a:t>
            </a:r>
            <a:r>
              <a:rPr lang="es-ES" sz="2800" dirty="0">
                <a:solidFill>
                  <a:srgbClr val="FFFFFF"/>
                </a:solidFill>
                <a:latin typeface="+mj-lt"/>
                <a:cs typeface="Microsoft Sans Serif"/>
              </a:rPr>
              <a:t> El sistema BRT se distingue por sus carriles dedicados que están separados del tráfico general. Esto permite que los autobuses </a:t>
            </a:r>
            <a:r>
              <a:rPr lang="es-ES" sz="2800" u="sng" dirty="0">
                <a:solidFill>
                  <a:srgbClr val="FFFFFF"/>
                </a:solidFill>
                <a:latin typeface="+mj-lt"/>
                <a:cs typeface="Microsoft Sans Serif"/>
              </a:rPr>
              <a:t>BRT eviten los atascos y mantengan un flujo continuo y predecible.</a:t>
            </a:r>
          </a:p>
          <a:p>
            <a:pPr marR="5080">
              <a:spcAft>
                <a:spcPts val="1200"/>
              </a:spcAft>
            </a:pPr>
            <a:endParaRPr lang="es-ES" sz="500" u="sng"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Estaciones elevadas: </a:t>
            </a:r>
            <a:r>
              <a:rPr lang="es-ES" sz="2800" dirty="0">
                <a:solidFill>
                  <a:srgbClr val="FFFFFF"/>
                </a:solidFill>
                <a:latin typeface="+mj-lt"/>
                <a:cs typeface="Microsoft Sans Serif"/>
              </a:rPr>
              <a:t>Las estaciones de BRT suelen estar elevadas con plataformas de embarque accesibles. Este diseño </a:t>
            </a:r>
            <a:r>
              <a:rPr lang="es-ES" sz="2800" u="sng" dirty="0">
                <a:solidFill>
                  <a:srgbClr val="FFFFFF"/>
                </a:solidFill>
                <a:latin typeface="+mj-lt"/>
                <a:cs typeface="Microsoft Sans Serif"/>
              </a:rPr>
              <a:t>facilita el acceso y reduce el tiempo de abordaje </a:t>
            </a:r>
            <a:r>
              <a:rPr lang="es-ES" sz="2800" dirty="0">
                <a:solidFill>
                  <a:srgbClr val="FFFFFF"/>
                </a:solidFill>
                <a:latin typeface="+mj-lt"/>
                <a:cs typeface="Microsoft Sans Serif"/>
              </a:rPr>
              <a:t>y desembarque.</a:t>
            </a:r>
          </a:p>
          <a:p>
            <a:pPr marR="5080">
              <a:spcAft>
                <a:spcPts val="1200"/>
              </a:spcAft>
            </a:pPr>
            <a:endParaRPr lang="es-ES" sz="500"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Autobuses Articulados:</a:t>
            </a:r>
            <a:r>
              <a:rPr lang="es-ES" sz="2800" dirty="0">
                <a:solidFill>
                  <a:srgbClr val="FFFFFF"/>
                </a:solidFill>
                <a:latin typeface="+mj-lt"/>
                <a:cs typeface="Microsoft Sans Serif"/>
              </a:rPr>
              <a:t> Los autobuses BRT son generalmente articulados, lo que significa que tienen secciones conectadas que permiten una </a:t>
            </a:r>
            <a:r>
              <a:rPr lang="es-ES" sz="2800" u="sng" dirty="0">
                <a:solidFill>
                  <a:srgbClr val="FFFFFF"/>
                </a:solidFill>
                <a:latin typeface="+mj-lt"/>
                <a:cs typeface="Microsoft Sans Serif"/>
              </a:rPr>
              <a:t>mayor capacidad de pasajeros</a:t>
            </a:r>
            <a:r>
              <a:rPr lang="es-ES" sz="2800" dirty="0">
                <a:solidFill>
                  <a:srgbClr val="FFFFFF"/>
                </a:solidFill>
                <a:latin typeface="+mj-lt"/>
                <a:cs typeface="Microsoft Sans Serif"/>
              </a:rPr>
              <a:t>. Estos autobuses están diseñados para acomodar a un gran número de personas y proporcionar un viaje cómodo.</a:t>
            </a:r>
          </a:p>
        </p:txBody>
      </p:sp>
      <p:sp>
        <p:nvSpPr>
          <p:cNvPr id="8" name="Rectángulo 7"/>
          <p:cNvSpPr/>
          <p:nvPr/>
        </p:nvSpPr>
        <p:spPr>
          <a:xfrm>
            <a:off x="9061450" y="1768475"/>
            <a:ext cx="2141612" cy="2215991"/>
          </a:xfrm>
          <a:prstGeom prst="rect">
            <a:avLst/>
          </a:prstGeom>
        </p:spPr>
        <p:txBody>
          <a:bodyPr wrap="none">
            <a:spAutoFit/>
          </a:bodyPr>
          <a:lstStyle/>
          <a:p>
            <a:pPr marL="12700">
              <a:lnSpc>
                <a:spcPct val="100000"/>
              </a:lnSpc>
            </a:pPr>
            <a:r>
              <a:rPr lang="es-UY" sz="13800" b="1" spc="-95" dirty="0">
                <a:solidFill>
                  <a:srgbClr val="FAF9F6"/>
                </a:solidFill>
                <a:latin typeface="DIN Black" pitchFamily="50" charset="0"/>
                <a:cs typeface="Gill Sans MT"/>
              </a:rPr>
              <a:t>01</a:t>
            </a:r>
            <a:endParaRPr lang="es-UY" sz="13800" dirty="0">
              <a:latin typeface="DIN Black" pitchFamily="50" charset="0"/>
              <a:cs typeface="Gill Sans MT"/>
            </a:endParaRPr>
          </a:p>
        </p:txBody>
      </p:sp>
      <p:sp>
        <p:nvSpPr>
          <p:cNvPr id="11" name="object 4"/>
          <p:cNvSpPr txBox="1"/>
          <p:nvPr/>
        </p:nvSpPr>
        <p:spPr>
          <a:xfrm>
            <a:off x="11477032" y="2429425"/>
            <a:ext cx="2613618" cy="984885"/>
          </a:xfrm>
          <a:prstGeom prst="rect">
            <a:avLst/>
          </a:prstGeom>
        </p:spPr>
        <p:txBody>
          <a:bodyPr vert="horz" wrap="square" lIns="0" tIns="0" rIns="0" bIns="0" rtlCol="0">
            <a:spAutoFit/>
          </a:bodyPr>
          <a:lstStyle/>
          <a:p>
            <a:pPr marR="5080"/>
            <a:r>
              <a:rPr lang="es-UY" sz="3200" b="1" dirty="0">
                <a:solidFill>
                  <a:srgbClr val="FFFFFF"/>
                </a:solidFill>
                <a:latin typeface="+mj-lt"/>
                <a:cs typeface="Microsoft Sans Serif"/>
              </a:rPr>
              <a:t>MORFOLOGÍA Y DISEÑO</a:t>
            </a:r>
            <a:endParaRPr lang="es-UY" sz="3200" b="1" dirty="0">
              <a:latin typeface="+mj-lt"/>
              <a:cs typeface="Gill Sans MT"/>
            </a:endParaRPr>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pic>
        <p:nvPicPr>
          <p:cNvPr id="3" name="Imagen 2">
            <a:extLst>
              <a:ext uri="{FF2B5EF4-FFF2-40B4-BE49-F238E27FC236}">
                <a16:creationId xmlns:a16="http://schemas.microsoft.com/office/drawing/2014/main" id="{B3E11690-3D8A-A091-D780-176C2D8F35E5}"/>
              </a:ext>
            </a:extLst>
          </p:cNvPr>
          <p:cNvPicPr>
            <a:picLocks noChangeAspect="1"/>
          </p:cNvPicPr>
          <p:nvPr/>
        </p:nvPicPr>
        <p:blipFill>
          <a:blip r:embed="rId5"/>
          <a:stretch>
            <a:fillRect/>
          </a:stretch>
        </p:blipFill>
        <p:spPr>
          <a:xfrm>
            <a:off x="1300392" y="1314451"/>
            <a:ext cx="7532458" cy="8797910"/>
          </a:xfrm>
          <a:prstGeom prst="rect">
            <a:avLst/>
          </a:prstGeom>
        </p:spPr>
      </p:pic>
    </p:spTree>
    <p:extLst>
      <p:ext uri="{BB962C8B-B14F-4D97-AF65-F5344CB8AC3E}">
        <p14:creationId xmlns:p14="http://schemas.microsoft.com/office/powerpoint/2010/main" val="157096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85250" y="1311276"/>
            <a:ext cx="10131863" cy="8801085"/>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p:nvPr/>
        </p:nvSpPr>
        <p:spPr>
          <a:xfrm>
            <a:off x="9366249" y="3902075"/>
            <a:ext cx="9448801" cy="5509200"/>
          </a:xfrm>
          <a:prstGeom prst="rect">
            <a:avLst/>
          </a:prstGeom>
        </p:spPr>
        <p:txBody>
          <a:bodyPr vert="horz" wrap="square" lIns="0" tIns="0" rIns="0" bIns="0" rtlCol="0">
            <a:spAutoFit/>
          </a:bodyPr>
          <a:lstStyle/>
          <a:p>
            <a:pPr marR="5080">
              <a:spcAft>
                <a:spcPts val="1200"/>
              </a:spcAft>
            </a:pPr>
            <a:r>
              <a:rPr lang="es-ES" sz="2800" b="1" dirty="0">
                <a:solidFill>
                  <a:srgbClr val="D27F1D"/>
                </a:solidFill>
                <a:latin typeface="+mj-lt"/>
                <a:cs typeface="Microsoft Sans Serif"/>
              </a:rPr>
              <a:t>Prioridad Semafórica:</a:t>
            </a:r>
            <a:r>
              <a:rPr lang="es-ES" sz="2800" dirty="0">
                <a:solidFill>
                  <a:srgbClr val="FFFFFF"/>
                </a:solidFill>
                <a:latin typeface="+mj-lt"/>
                <a:cs typeface="Microsoft Sans Serif"/>
              </a:rPr>
              <a:t> Los autobuses BRT tienen </a:t>
            </a:r>
            <a:r>
              <a:rPr lang="es-ES" sz="2800" u="sng" dirty="0">
                <a:solidFill>
                  <a:srgbClr val="FFFFFF"/>
                </a:solidFill>
                <a:latin typeface="+mj-lt"/>
                <a:cs typeface="Microsoft Sans Serif"/>
              </a:rPr>
              <a:t>prioridad en los semáforos</a:t>
            </a:r>
            <a:r>
              <a:rPr lang="es-ES" sz="2800" dirty="0">
                <a:solidFill>
                  <a:srgbClr val="FFFFFF"/>
                </a:solidFill>
                <a:latin typeface="+mj-lt"/>
                <a:cs typeface="Microsoft Sans Serif"/>
              </a:rPr>
              <a:t> para reducir los tiempos de espera y mejorar la fluidez del tráfico. Esto es clave para mantener la puntualidad y la eficiencia del servicio.</a:t>
            </a:r>
          </a:p>
          <a:p>
            <a:pPr marR="5080">
              <a:spcAft>
                <a:spcPts val="1200"/>
              </a:spcAft>
            </a:pPr>
            <a:endParaRPr lang="es-ES" sz="500"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Accesibilidad:</a:t>
            </a:r>
            <a:r>
              <a:rPr lang="es-ES" sz="2800" dirty="0">
                <a:solidFill>
                  <a:srgbClr val="FFFFFF"/>
                </a:solidFill>
                <a:latin typeface="+mj-lt"/>
                <a:cs typeface="Microsoft Sans Serif"/>
              </a:rPr>
              <a:t> El diseño del sistema BRT incluye características para asegurar la </a:t>
            </a:r>
            <a:r>
              <a:rPr lang="es-ES" sz="2800" u="sng" dirty="0">
                <a:solidFill>
                  <a:srgbClr val="FFFFFF"/>
                </a:solidFill>
                <a:latin typeface="+mj-lt"/>
                <a:cs typeface="Microsoft Sans Serif"/>
              </a:rPr>
              <a:t>accesibilidad universal</a:t>
            </a:r>
            <a:r>
              <a:rPr lang="es-ES" sz="2800" dirty="0">
                <a:solidFill>
                  <a:srgbClr val="FFFFFF"/>
                </a:solidFill>
                <a:latin typeface="+mj-lt"/>
                <a:cs typeface="Microsoft Sans Serif"/>
              </a:rPr>
              <a:t>, como rampas para sillas de ruedas y espacios dedicados para personas con movilidad reducida.</a:t>
            </a:r>
          </a:p>
          <a:p>
            <a:pPr marR="5080">
              <a:spcAft>
                <a:spcPts val="1200"/>
              </a:spcAft>
            </a:pPr>
            <a:endParaRPr lang="es-ES" sz="500"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Integración Multimodal:</a:t>
            </a:r>
            <a:r>
              <a:rPr lang="es-ES" sz="2800" dirty="0">
                <a:solidFill>
                  <a:srgbClr val="FFFFFF"/>
                </a:solidFill>
                <a:latin typeface="+mj-lt"/>
                <a:cs typeface="Microsoft Sans Serif"/>
              </a:rPr>
              <a:t> </a:t>
            </a:r>
            <a:r>
              <a:rPr lang="es-ES" sz="2800" u="sng" dirty="0">
                <a:solidFill>
                  <a:srgbClr val="FFFFFF"/>
                </a:solidFill>
                <a:latin typeface="+mj-lt"/>
                <a:cs typeface="Microsoft Sans Serif"/>
              </a:rPr>
              <a:t>Los sistemas BRT suelen integrarse con otros modos de transporte</a:t>
            </a:r>
            <a:r>
              <a:rPr lang="es-ES" sz="2800" dirty="0">
                <a:solidFill>
                  <a:srgbClr val="FFFFFF"/>
                </a:solidFill>
                <a:latin typeface="+mj-lt"/>
                <a:cs typeface="Microsoft Sans Serif"/>
              </a:rPr>
              <a:t>, como bicicletas, metro y trenes, para ofrecer una red de transporte más completa y conectada.</a:t>
            </a:r>
          </a:p>
        </p:txBody>
      </p:sp>
      <p:sp>
        <p:nvSpPr>
          <p:cNvPr id="8" name="Rectángulo 7"/>
          <p:cNvSpPr/>
          <p:nvPr/>
        </p:nvSpPr>
        <p:spPr>
          <a:xfrm>
            <a:off x="9061450" y="1768475"/>
            <a:ext cx="2141612" cy="2215991"/>
          </a:xfrm>
          <a:prstGeom prst="rect">
            <a:avLst/>
          </a:prstGeom>
        </p:spPr>
        <p:txBody>
          <a:bodyPr wrap="none">
            <a:spAutoFit/>
          </a:bodyPr>
          <a:lstStyle/>
          <a:p>
            <a:pPr marL="12700">
              <a:lnSpc>
                <a:spcPct val="100000"/>
              </a:lnSpc>
            </a:pPr>
            <a:r>
              <a:rPr lang="es-UY" sz="13800" b="1" spc="-95" dirty="0">
                <a:solidFill>
                  <a:srgbClr val="FAF9F6"/>
                </a:solidFill>
                <a:latin typeface="DIN Black" pitchFamily="50" charset="0"/>
                <a:cs typeface="Gill Sans MT"/>
              </a:rPr>
              <a:t>02</a:t>
            </a:r>
            <a:endParaRPr lang="es-UY" sz="13800" dirty="0">
              <a:latin typeface="DIN Black" pitchFamily="50" charset="0"/>
              <a:cs typeface="Gill Sans MT"/>
            </a:endParaRPr>
          </a:p>
        </p:txBody>
      </p:sp>
      <p:sp>
        <p:nvSpPr>
          <p:cNvPr id="11" name="object 4"/>
          <p:cNvSpPr txBox="1"/>
          <p:nvPr/>
        </p:nvSpPr>
        <p:spPr>
          <a:xfrm>
            <a:off x="11477032" y="2429425"/>
            <a:ext cx="3147018" cy="984885"/>
          </a:xfrm>
          <a:prstGeom prst="rect">
            <a:avLst/>
          </a:prstGeom>
        </p:spPr>
        <p:txBody>
          <a:bodyPr vert="horz" wrap="square" lIns="0" tIns="0" rIns="0" bIns="0" rtlCol="0">
            <a:spAutoFit/>
          </a:bodyPr>
          <a:lstStyle/>
          <a:p>
            <a:pPr marR="5080"/>
            <a:r>
              <a:rPr lang="es-UY" sz="3200" b="1" dirty="0">
                <a:solidFill>
                  <a:srgbClr val="FFFFFF"/>
                </a:solidFill>
                <a:latin typeface="+mj-lt"/>
                <a:cs typeface="Microsoft Sans Serif"/>
              </a:rPr>
              <a:t>CARACTERÍSTICAS PRINCIPALES</a:t>
            </a:r>
            <a:endParaRPr lang="es-UY" sz="3200" b="1" dirty="0">
              <a:latin typeface="+mj-lt"/>
              <a:cs typeface="Gill Sans MT"/>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pic>
        <p:nvPicPr>
          <p:cNvPr id="6" name="Imagen 5">
            <a:extLst>
              <a:ext uri="{FF2B5EF4-FFF2-40B4-BE49-F238E27FC236}">
                <a16:creationId xmlns:a16="http://schemas.microsoft.com/office/drawing/2014/main" id="{2AB965CA-CAA9-07FC-E0F5-D8FB7274FCC0}"/>
              </a:ext>
            </a:extLst>
          </p:cNvPr>
          <p:cNvPicPr>
            <a:picLocks noChangeAspect="1"/>
          </p:cNvPicPr>
          <p:nvPr/>
        </p:nvPicPr>
        <p:blipFill>
          <a:blip r:embed="rId5"/>
          <a:stretch>
            <a:fillRect/>
          </a:stretch>
        </p:blipFill>
        <p:spPr>
          <a:xfrm>
            <a:off x="505494" y="1313409"/>
            <a:ext cx="8342772" cy="8798952"/>
          </a:xfrm>
          <a:prstGeom prst="rect">
            <a:avLst/>
          </a:prstGeom>
        </p:spPr>
      </p:pic>
    </p:spTree>
    <p:extLst>
      <p:ext uri="{BB962C8B-B14F-4D97-AF65-F5344CB8AC3E}">
        <p14:creationId xmlns:p14="http://schemas.microsoft.com/office/powerpoint/2010/main" val="103966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85250" y="1311276"/>
            <a:ext cx="10131863" cy="8801085"/>
          </a:xfrm>
          <a:prstGeom prst="rect">
            <a:avLst/>
          </a:prstGeom>
          <a:blipFill>
            <a:blip r:embed="rId3" cstate="print"/>
            <a:stretch>
              <a:fillRect/>
            </a:stretch>
          </a:blipFill>
        </p:spPr>
        <p:txBody>
          <a:bodyPr wrap="square" lIns="0" tIns="0" rIns="0" bIns="0" rtlCol="0"/>
          <a:lstStyle/>
          <a:p>
            <a:endParaRPr dirty="0"/>
          </a:p>
        </p:txBody>
      </p:sp>
      <p:sp>
        <p:nvSpPr>
          <p:cNvPr id="4" name="object 4"/>
          <p:cNvSpPr txBox="1"/>
          <p:nvPr/>
        </p:nvSpPr>
        <p:spPr>
          <a:xfrm>
            <a:off x="9366249" y="3902075"/>
            <a:ext cx="9372601" cy="5940088"/>
          </a:xfrm>
          <a:prstGeom prst="rect">
            <a:avLst/>
          </a:prstGeom>
        </p:spPr>
        <p:txBody>
          <a:bodyPr vert="horz" wrap="square" lIns="0" tIns="0" rIns="0" bIns="0" rtlCol="0">
            <a:spAutoFit/>
          </a:bodyPr>
          <a:lstStyle/>
          <a:p>
            <a:pPr marR="5080">
              <a:spcAft>
                <a:spcPts val="1200"/>
              </a:spcAft>
            </a:pPr>
            <a:r>
              <a:rPr lang="es-ES" sz="2800" b="1" dirty="0">
                <a:solidFill>
                  <a:srgbClr val="D27F1D"/>
                </a:solidFill>
                <a:latin typeface="+mj-lt"/>
                <a:cs typeface="Microsoft Sans Serif"/>
              </a:rPr>
              <a:t>Rapidez y Eficiencia: </a:t>
            </a:r>
            <a:r>
              <a:rPr lang="es-ES" sz="2800" dirty="0">
                <a:solidFill>
                  <a:srgbClr val="FFFFFF"/>
                </a:solidFill>
                <a:latin typeface="+mj-lt"/>
                <a:cs typeface="Microsoft Sans Serif"/>
              </a:rPr>
              <a:t>Gracias a sus carriles exclusivos y la prioridad en semáforos, el BRT ofrece tiempos de viaje significativamente reducidos en comparación con el transporte público convencional, </a:t>
            </a:r>
            <a:r>
              <a:rPr lang="es-ES" sz="2800" u="sng" dirty="0">
                <a:solidFill>
                  <a:srgbClr val="FFFFFF"/>
                </a:solidFill>
                <a:latin typeface="+mj-lt"/>
                <a:cs typeface="Microsoft Sans Serif"/>
              </a:rPr>
              <a:t>reduciendo un 35% la duración de viajes</a:t>
            </a:r>
            <a:r>
              <a:rPr lang="es-ES" sz="2800" dirty="0">
                <a:solidFill>
                  <a:srgbClr val="FFFFFF"/>
                </a:solidFill>
                <a:latin typeface="+mj-lt"/>
                <a:cs typeface="Microsoft Sans Serif"/>
              </a:rPr>
              <a:t>.</a:t>
            </a:r>
          </a:p>
          <a:p>
            <a:pPr marR="5080">
              <a:spcAft>
                <a:spcPts val="1200"/>
              </a:spcAft>
            </a:pPr>
            <a:endParaRPr lang="es-ES" sz="500"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Sostenibilidad: </a:t>
            </a:r>
            <a:r>
              <a:rPr lang="es-ES" sz="2800" dirty="0">
                <a:solidFill>
                  <a:srgbClr val="FFFFFF"/>
                </a:solidFill>
                <a:latin typeface="+mj-lt"/>
                <a:cs typeface="Microsoft Sans Serif"/>
              </a:rPr>
              <a:t>El BRT </a:t>
            </a:r>
            <a:r>
              <a:rPr lang="es-ES" sz="2800" u="sng" dirty="0">
                <a:solidFill>
                  <a:srgbClr val="FFFFFF"/>
                </a:solidFill>
                <a:latin typeface="+mj-lt"/>
                <a:cs typeface="Microsoft Sans Serif"/>
              </a:rPr>
              <a:t>fomenta el uso del transporte público, reduciendo la dependencia de vehículos privados y disminuyendo las emisiones contaminantes</a:t>
            </a:r>
            <a:r>
              <a:rPr lang="es-ES" sz="2800" dirty="0">
                <a:solidFill>
                  <a:srgbClr val="FFFFFF"/>
                </a:solidFill>
                <a:latin typeface="+mj-lt"/>
                <a:cs typeface="Microsoft Sans Serif"/>
              </a:rPr>
              <a:t>. La incorporación de autobuses eléctricos en algunos sistemas BRT también contribuye a una mayor sostenibilidad.</a:t>
            </a:r>
          </a:p>
          <a:p>
            <a:pPr marR="5080">
              <a:spcAft>
                <a:spcPts val="1200"/>
              </a:spcAft>
            </a:pPr>
            <a:endParaRPr lang="es-ES" sz="500" dirty="0">
              <a:solidFill>
                <a:srgbClr val="FFFFFF"/>
              </a:solidFill>
              <a:latin typeface="+mj-lt"/>
              <a:cs typeface="Microsoft Sans Serif"/>
            </a:endParaRPr>
          </a:p>
          <a:p>
            <a:pPr marR="5080">
              <a:spcAft>
                <a:spcPts val="1200"/>
              </a:spcAft>
            </a:pPr>
            <a:r>
              <a:rPr lang="es-ES" sz="2800" b="1" dirty="0">
                <a:solidFill>
                  <a:srgbClr val="D27F1D"/>
                </a:solidFill>
                <a:latin typeface="+mj-lt"/>
                <a:cs typeface="Microsoft Sans Serif"/>
              </a:rPr>
              <a:t>Desarrollo Urbano:</a:t>
            </a:r>
            <a:r>
              <a:rPr lang="es-ES" sz="2800" dirty="0">
                <a:solidFill>
                  <a:srgbClr val="FFFFFF"/>
                </a:solidFill>
                <a:latin typeface="+mj-lt"/>
                <a:cs typeface="Microsoft Sans Serif"/>
              </a:rPr>
              <a:t> La implementación de un sistema BRT a </a:t>
            </a:r>
            <a:r>
              <a:rPr lang="es-ES" sz="2800" u="sng" dirty="0">
                <a:solidFill>
                  <a:srgbClr val="FFFFFF"/>
                </a:solidFill>
                <a:latin typeface="+mj-lt"/>
                <a:cs typeface="Microsoft Sans Serif"/>
              </a:rPr>
              <a:t>menudo impulsa el desarrollo urbano alrededor de las estaciones.</a:t>
            </a:r>
            <a:r>
              <a:rPr lang="es-ES" sz="2800" dirty="0">
                <a:solidFill>
                  <a:srgbClr val="FFFFFF"/>
                </a:solidFill>
                <a:latin typeface="+mj-lt"/>
                <a:cs typeface="Microsoft Sans Serif"/>
              </a:rPr>
              <a:t> </a:t>
            </a:r>
          </a:p>
        </p:txBody>
      </p:sp>
      <p:sp>
        <p:nvSpPr>
          <p:cNvPr id="8" name="Rectángulo 7"/>
          <p:cNvSpPr/>
          <p:nvPr/>
        </p:nvSpPr>
        <p:spPr>
          <a:xfrm>
            <a:off x="9061450" y="1768475"/>
            <a:ext cx="2141612" cy="2215991"/>
          </a:xfrm>
          <a:prstGeom prst="rect">
            <a:avLst/>
          </a:prstGeom>
        </p:spPr>
        <p:txBody>
          <a:bodyPr wrap="none">
            <a:spAutoFit/>
          </a:bodyPr>
          <a:lstStyle/>
          <a:p>
            <a:pPr marL="12700">
              <a:lnSpc>
                <a:spcPct val="100000"/>
              </a:lnSpc>
            </a:pPr>
            <a:r>
              <a:rPr lang="es-UY" sz="13800" b="1" spc="-95" dirty="0">
                <a:solidFill>
                  <a:srgbClr val="FAF9F6"/>
                </a:solidFill>
                <a:latin typeface="DIN Black" pitchFamily="50" charset="0"/>
                <a:cs typeface="Gill Sans MT"/>
              </a:rPr>
              <a:t>03</a:t>
            </a:r>
            <a:endParaRPr lang="es-UY" sz="13800" dirty="0">
              <a:latin typeface="DIN Black" pitchFamily="50" charset="0"/>
              <a:cs typeface="Gill Sans MT"/>
            </a:endParaRPr>
          </a:p>
        </p:txBody>
      </p:sp>
      <p:sp>
        <p:nvSpPr>
          <p:cNvPr id="11" name="object 4"/>
          <p:cNvSpPr txBox="1"/>
          <p:nvPr/>
        </p:nvSpPr>
        <p:spPr>
          <a:xfrm>
            <a:off x="11477032" y="2429425"/>
            <a:ext cx="2461218" cy="984885"/>
          </a:xfrm>
          <a:prstGeom prst="rect">
            <a:avLst/>
          </a:prstGeom>
        </p:spPr>
        <p:txBody>
          <a:bodyPr vert="horz" wrap="square" lIns="0" tIns="0" rIns="0" bIns="0" rtlCol="0">
            <a:spAutoFit/>
          </a:bodyPr>
          <a:lstStyle/>
          <a:p>
            <a:pPr marR="5080"/>
            <a:r>
              <a:rPr lang="es-UY" sz="3200" b="1" dirty="0">
                <a:solidFill>
                  <a:srgbClr val="FFFFFF"/>
                </a:solidFill>
                <a:latin typeface="+mj-lt"/>
                <a:cs typeface="Microsoft Sans Serif"/>
              </a:rPr>
              <a:t>BENEFICIOS DEL BRT</a:t>
            </a:r>
            <a:endParaRPr lang="es-UY" sz="3200" b="1" dirty="0">
              <a:latin typeface="+mj-lt"/>
              <a:cs typeface="Gill Sans MT"/>
            </a:endParaRPr>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21662" r="22384"/>
          <a:stretch/>
        </p:blipFill>
        <p:spPr>
          <a:xfrm>
            <a:off x="1441450" y="1311276"/>
            <a:ext cx="7391400" cy="880108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extLst>
      <p:ext uri="{BB962C8B-B14F-4D97-AF65-F5344CB8AC3E}">
        <p14:creationId xmlns:p14="http://schemas.microsoft.com/office/powerpoint/2010/main" val="408907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FAF9F6"/>
          </a:solidFill>
        </p:spPr>
        <p:txBody>
          <a:bodyPr wrap="square" lIns="0" tIns="0" rIns="0" bIns="0" rtlCol="0"/>
          <a:lstStyle/>
          <a:p>
            <a:endParaRPr/>
          </a:p>
        </p:txBody>
      </p:sp>
      <p:sp>
        <p:nvSpPr>
          <p:cNvPr id="18" name="object 18"/>
          <p:cNvSpPr txBox="1"/>
          <p:nvPr/>
        </p:nvSpPr>
        <p:spPr>
          <a:xfrm>
            <a:off x="679450" y="2790247"/>
            <a:ext cx="5624007" cy="1846659"/>
          </a:xfrm>
          <a:prstGeom prst="rect">
            <a:avLst/>
          </a:prstGeom>
        </p:spPr>
        <p:txBody>
          <a:bodyPr vert="horz" wrap="square" lIns="0" tIns="0" rIns="0" bIns="0" rtlCol="0">
            <a:spAutoFit/>
          </a:bodyPr>
          <a:lstStyle/>
          <a:p>
            <a:pPr marL="74930" algn="r">
              <a:lnSpc>
                <a:spcPct val="100000"/>
              </a:lnSpc>
            </a:pPr>
            <a:r>
              <a:rPr lang="es-UY" sz="2400" b="1" dirty="0">
                <a:solidFill>
                  <a:srgbClr val="D27F1D"/>
                </a:solidFill>
                <a:cs typeface="Arial"/>
              </a:rPr>
              <a:t>RAPIDEZ Y EFICIENCIA</a:t>
            </a:r>
          </a:p>
          <a:p>
            <a:pPr marL="74930" algn="r">
              <a:lnSpc>
                <a:spcPct val="100000"/>
              </a:lnSpc>
            </a:pPr>
            <a:r>
              <a:rPr lang="es-ES" sz="2400" dirty="0">
                <a:solidFill>
                  <a:srgbClr val="5A5A5A"/>
                </a:solidFill>
                <a:latin typeface="Calibri Light" panose="020F0302020204030204" pitchFamily="34" charset="0"/>
                <a:cs typeface="Calibri Light" panose="020F0302020204030204" pitchFamily="34" charset="0"/>
              </a:rPr>
              <a:t>Los sistemas BRT cuentan con carriles exclusivos y priorización en semáforos, lo que reduce los tiempos de viaje en comparación con el transporte público tradicional.</a:t>
            </a:r>
            <a:endParaRPr sz="2400" dirty="0">
              <a:latin typeface="Calibri Light" panose="020F0302020204030204" pitchFamily="34" charset="0"/>
              <a:cs typeface="Calibri Light" panose="020F0302020204030204" pitchFamily="34" charset="0"/>
            </a:endParaRPr>
          </a:p>
        </p:txBody>
      </p:sp>
      <p:sp>
        <p:nvSpPr>
          <p:cNvPr id="22" name="object 22"/>
          <p:cNvSpPr txBox="1"/>
          <p:nvPr/>
        </p:nvSpPr>
        <p:spPr>
          <a:xfrm>
            <a:off x="3692086" y="1240842"/>
            <a:ext cx="9171940" cy="615553"/>
          </a:xfrm>
          <a:prstGeom prst="rect">
            <a:avLst/>
          </a:prstGeom>
        </p:spPr>
        <p:txBody>
          <a:bodyPr vert="horz" wrap="square" lIns="0" tIns="0" rIns="0" bIns="0" rtlCol="0">
            <a:spAutoFit/>
          </a:bodyPr>
          <a:lstStyle/>
          <a:p>
            <a:pPr marL="12700">
              <a:lnSpc>
                <a:spcPts val="4825"/>
              </a:lnSpc>
            </a:pPr>
            <a:r>
              <a:rPr sz="4100" b="1" spc="300" dirty="0">
                <a:solidFill>
                  <a:srgbClr val="5A5A5A"/>
                </a:solidFill>
                <a:latin typeface="+mj-lt"/>
                <a:cs typeface="Arial"/>
              </a:rPr>
              <a:t>VENTAJAS DEL TRANSPORTE BRT</a:t>
            </a:r>
            <a:endParaRPr sz="4100" spc="300" dirty="0">
              <a:latin typeface="+mj-lt"/>
              <a:cs typeface="Arial"/>
            </a:endParaRPr>
          </a:p>
        </p:txBody>
      </p:sp>
      <p:sp>
        <p:nvSpPr>
          <p:cNvPr id="29" name="Rectángulo 28"/>
          <p:cNvSpPr/>
          <p:nvPr/>
        </p:nvSpPr>
        <p:spPr>
          <a:xfrm>
            <a:off x="969902" y="440624"/>
            <a:ext cx="2141612" cy="2215991"/>
          </a:xfrm>
          <a:prstGeom prst="rect">
            <a:avLst/>
          </a:prstGeom>
        </p:spPr>
        <p:txBody>
          <a:bodyPr wrap="none">
            <a:spAutoFit/>
          </a:bodyPr>
          <a:lstStyle/>
          <a:p>
            <a:pPr marL="12700">
              <a:lnSpc>
                <a:spcPct val="100000"/>
              </a:lnSpc>
            </a:pPr>
            <a:r>
              <a:rPr lang="es-UY" sz="13800" b="1" spc="-95" dirty="0">
                <a:solidFill>
                  <a:schemeClr val="tx1">
                    <a:lumMod val="50000"/>
                    <a:lumOff val="50000"/>
                  </a:schemeClr>
                </a:solidFill>
                <a:latin typeface="DIN Black" pitchFamily="50" charset="0"/>
                <a:cs typeface="Gill Sans MT"/>
              </a:rPr>
              <a:t>04</a:t>
            </a:r>
            <a:endParaRPr lang="es-UY" sz="13800" dirty="0">
              <a:solidFill>
                <a:schemeClr val="tx1">
                  <a:lumMod val="50000"/>
                  <a:lumOff val="50000"/>
                </a:schemeClr>
              </a:solidFill>
              <a:latin typeface="DIN Black" pitchFamily="50" charset="0"/>
              <a:cs typeface="Gill Sans MT"/>
            </a:endParaRPr>
          </a:p>
        </p:txBody>
      </p:sp>
      <p:sp>
        <p:nvSpPr>
          <p:cNvPr id="31" name="object 18"/>
          <p:cNvSpPr txBox="1"/>
          <p:nvPr/>
        </p:nvSpPr>
        <p:spPr>
          <a:xfrm>
            <a:off x="13887672" y="4220129"/>
            <a:ext cx="5613178" cy="1846659"/>
          </a:xfrm>
          <a:prstGeom prst="rect">
            <a:avLst/>
          </a:prstGeom>
        </p:spPr>
        <p:txBody>
          <a:bodyPr vert="horz" wrap="square" lIns="0" tIns="0" rIns="0" bIns="0" rtlCol="0">
            <a:spAutoFit/>
          </a:bodyPr>
          <a:lstStyle/>
          <a:p>
            <a:pPr marL="74930">
              <a:lnSpc>
                <a:spcPct val="100000"/>
              </a:lnSpc>
            </a:pPr>
            <a:r>
              <a:rPr lang="es-UY" sz="2400" b="1" dirty="0">
                <a:solidFill>
                  <a:srgbClr val="D27F1D"/>
                </a:solidFill>
                <a:cs typeface="Arial"/>
              </a:rPr>
              <a:t>COSTOS REDUCIDOS </a:t>
            </a:r>
          </a:p>
          <a:p>
            <a:pPr marL="74930">
              <a:lnSpc>
                <a:spcPct val="100000"/>
              </a:lnSpc>
            </a:pPr>
            <a:r>
              <a:rPr lang="es-ES" sz="2400" dirty="0">
                <a:solidFill>
                  <a:srgbClr val="5A5A5A"/>
                </a:solidFill>
                <a:latin typeface="Calibri Light" panose="020F0302020204030204" pitchFamily="34" charset="0"/>
                <a:cs typeface="Calibri Light" panose="020F0302020204030204" pitchFamily="34" charset="0"/>
              </a:rPr>
              <a:t>Implementar un BRT es más económico que desarrollar un sistema de metro o tranvía, tanto en términos de construcción como de mantenimiento.</a:t>
            </a:r>
            <a:endParaRPr sz="2400" dirty="0">
              <a:latin typeface="Calibri Light" panose="020F0302020204030204" pitchFamily="34" charset="0"/>
              <a:cs typeface="Calibri Light" panose="020F0302020204030204" pitchFamily="34" charset="0"/>
            </a:endParaRPr>
          </a:p>
        </p:txBody>
      </p:sp>
      <p:sp>
        <p:nvSpPr>
          <p:cNvPr id="33" name="object 18"/>
          <p:cNvSpPr txBox="1"/>
          <p:nvPr/>
        </p:nvSpPr>
        <p:spPr>
          <a:xfrm>
            <a:off x="1207898" y="5638201"/>
            <a:ext cx="5095559" cy="1846659"/>
          </a:xfrm>
          <a:prstGeom prst="rect">
            <a:avLst/>
          </a:prstGeom>
        </p:spPr>
        <p:txBody>
          <a:bodyPr vert="horz" wrap="square" lIns="0" tIns="0" rIns="0" bIns="0" rtlCol="0">
            <a:spAutoFit/>
          </a:bodyPr>
          <a:lstStyle/>
          <a:p>
            <a:pPr marL="74930" algn="r">
              <a:lnSpc>
                <a:spcPct val="100000"/>
              </a:lnSpc>
            </a:pPr>
            <a:r>
              <a:rPr lang="es-UY" sz="2400" b="1" dirty="0">
                <a:solidFill>
                  <a:srgbClr val="D27F1D"/>
                </a:solidFill>
                <a:cs typeface="Arial"/>
              </a:rPr>
              <a:t>FLEXIBILIDAD</a:t>
            </a:r>
          </a:p>
          <a:p>
            <a:pPr marL="74930" algn="r">
              <a:lnSpc>
                <a:spcPct val="100000"/>
              </a:lnSpc>
            </a:pPr>
            <a:r>
              <a:rPr lang="es-ES" sz="2400" dirty="0">
                <a:solidFill>
                  <a:srgbClr val="5A5A5A"/>
                </a:solidFill>
                <a:latin typeface="Calibri Light" panose="020F0302020204030204" pitchFamily="34" charset="0"/>
                <a:cs typeface="Calibri Light" panose="020F0302020204030204" pitchFamily="34" charset="0"/>
              </a:rPr>
              <a:t>Los BRT pueden adaptarse a diferentes entornos urbanos, desde ciudades pequeñas hasta grandes metrópolis, y pueden ampliarse fácilmente.</a:t>
            </a:r>
            <a:endParaRPr sz="2400" dirty="0">
              <a:latin typeface="Calibri Light" panose="020F0302020204030204" pitchFamily="34" charset="0"/>
              <a:cs typeface="Calibri Light" panose="020F0302020204030204" pitchFamily="34" charset="0"/>
            </a:endParaRPr>
          </a:p>
        </p:txBody>
      </p:sp>
      <p:sp>
        <p:nvSpPr>
          <p:cNvPr id="46" name="object 18"/>
          <p:cNvSpPr txBox="1"/>
          <p:nvPr/>
        </p:nvSpPr>
        <p:spPr>
          <a:xfrm>
            <a:off x="13887672" y="7061577"/>
            <a:ext cx="5613178" cy="1846659"/>
          </a:xfrm>
          <a:prstGeom prst="rect">
            <a:avLst/>
          </a:prstGeom>
        </p:spPr>
        <p:txBody>
          <a:bodyPr vert="horz" wrap="square" lIns="0" tIns="0" rIns="0" bIns="0" rtlCol="0">
            <a:spAutoFit/>
          </a:bodyPr>
          <a:lstStyle/>
          <a:p>
            <a:pPr marL="74930">
              <a:lnSpc>
                <a:spcPct val="100000"/>
              </a:lnSpc>
            </a:pPr>
            <a:r>
              <a:rPr lang="es-UY" sz="2400" b="1" dirty="0">
                <a:solidFill>
                  <a:srgbClr val="D27F1D"/>
                </a:solidFill>
                <a:cs typeface="Arial"/>
              </a:rPr>
              <a:t>SOSTENIBILIDAD AMBIENTAL </a:t>
            </a:r>
          </a:p>
          <a:p>
            <a:pPr marL="74930">
              <a:lnSpc>
                <a:spcPct val="100000"/>
              </a:lnSpc>
            </a:pPr>
            <a:r>
              <a:rPr lang="es-ES" sz="2400" dirty="0">
                <a:solidFill>
                  <a:srgbClr val="5A5A5A"/>
                </a:solidFill>
                <a:latin typeface="Calibri Light" panose="020F0302020204030204" pitchFamily="34" charset="0"/>
                <a:cs typeface="Calibri Light" panose="020F0302020204030204" pitchFamily="34" charset="0"/>
              </a:rPr>
              <a:t>Al reducir la cantidad de vehículos privados en las carreteras, el BRT contribuye a la disminución de emisiones de CO2 y otros contaminantes.</a:t>
            </a:r>
            <a:endParaRPr sz="2400" dirty="0">
              <a:latin typeface="Calibri Light" panose="020F0302020204030204" pitchFamily="34" charset="0"/>
              <a:cs typeface="Calibri Light" panose="020F0302020204030204" pitchFamily="34" charset="0"/>
            </a:endParaRPr>
          </a:p>
        </p:txBody>
      </p:sp>
      <p:sp>
        <p:nvSpPr>
          <p:cNvPr id="47" name="object 18"/>
          <p:cNvSpPr txBox="1"/>
          <p:nvPr/>
        </p:nvSpPr>
        <p:spPr>
          <a:xfrm>
            <a:off x="969902" y="8669018"/>
            <a:ext cx="5333555" cy="1477328"/>
          </a:xfrm>
          <a:prstGeom prst="rect">
            <a:avLst/>
          </a:prstGeom>
        </p:spPr>
        <p:txBody>
          <a:bodyPr vert="horz" wrap="square" lIns="0" tIns="0" rIns="0" bIns="0" rtlCol="0">
            <a:spAutoFit/>
          </a:bodyPr>
          <a:lstStyle/>
          <a:p>
            <a:pPr marL="74930" algn="r">
              <a:lnSpc>
                <a:spcPct val="100000"/>
              </a:lnSpc>
            </a:pPr>
            <a:r>
              <a:rPr lang="es-ES" sz="2400" b="1" dirty="0">
                <a:solidFill>
                  <a:srgbClr val="D27F1D"/>
                </a:solidFill>
                <a:cs typeface="Arial"/>
              </a:rPr>
              <a:t>MEJORA EN LA CALIDAD DE VIDA</a:t>
            </a:r>
            <a:endParaRPr lang="es-UY" sz="2400" b="1" dirty="0">
              <a:solidFill>
                <a:srgbClr val="D27F1D"/>
              </a:solidFill>
              <a:cs typeface="Arial"/>
            </a:endParaRPr>
          </a:p>
          <a:p>
            <a:pPr marL="74930" algn="r">
              <a:lnSpc>
                <a:spcPct val="100000"/>
              </a:lnSpc>
            </a:pPr>
            <a:r>
              <a:rPr lang="es-ES" sz="2400" dirty="0">
                <a:solidFill>
                  <a:srgbClr val="5A5A5A"/>
                </a:solidFill>
                <a:latin typeface="Calibri Light" panose="020F0302020204030204" pitchFamily="34" charset="0"/>
                <a:cs typeface="Calibri Light" panose="020F0302020204030204" pitchFamily="34" charset="0"/>
              </a:rPr>
              <a:t>Al ser un sistema más rápido y confiable, mejora la movilidad urbana, reduciendo la congestión vehicular y el estrés asociado.</a:t>
            </a:r>
            <a:endParaRPr sz="2400" dirty="0">
              <a:latin typeface="Calibri Light" panose="020F0302020204030204" pitchFamily="34" charset="0"/>
              <a:cs typeface="Calibri Light" panose="020F0302020204030204" pitchFamily="34" charset="0"/>
            </a:endParaRPr>
          </a:p>
        </p:txBody>
      </p:sp>
      <p:cxnSp>
        <p:nvCxnSpPr>
          <p:cNvPr id="56" name="Conector angular 55"/>
          <p:cNvCxnSpPr>
            <a:stCxn id="41" idx="3"/>
            <a:endCxn id="42" idx="0"/>
          </p:cNvCxnSpPr>
          <p:nvPr/>
        </p:nvCxnSpPr>
        <p:spPr>
          <a:xfrm>
            <a:off x="8912638" y="3713578"/>
            <a:ext cx="3452782" cy="289517"/>
          </a:xfrm>
          <a:prstGeom prst="bentConnector2">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0" name="Conector angular 59"/>
          <p:cNvCxnSpPr>
            <a:stCxn id="43" idx="0"/>
            <a:endCxn id="42" idx="1"/>
          </p:cNvCxnSpPr>
          <p:nvPr/>
        </p:nvCxnSpPr>
        <p:spPr>
          <a:xfrm rot="5400000" flipH="1" flipV="1">
            <a:off x="9359811" y="3555924"/>
            <a:ext cx="289517" cy="3452781"/>
          </a:xfrm>
          <a:prstGeom prst="bentConnector2">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3" name="Conector angular 62"/>
          <p:cNvCxnSpPr/>
          <p:nvPr/>
        </p:nvCxnSpPr>
        <p:spPr>
          <a:xfrm>
            <a:off x="8912638" y="6509640"/>
            <a:ext cx="3452782" cy="289517"/>
          </a:xfrm>
          <a:prstGeom prst="bentConnector2">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cxnSp>
        <p:nvCxnSpPr>
          <p:cNvPr id="64" name="Conector angular 63"/>
          <p:cNvCxnSpPr/>
          <p:nvPr/>
        </p:nvCxnSpPr>
        <p:spPr>
          <a:xfrm rot="5400000" flipH="1" flipV="1">
            <a:off x="9359811" y="6346039"/>
            <a:ext cx="289517" cy="3452781"/>
          </a:xfrm>
          <a:prstGeom prst="bentConnector2">
            <a:avLst/>
          </a:prstGeom>
          <a:ln w="79375" cap="rnd">
            <a:solidFill>
              <a:schemeClr val="bg1">
                <a:lumMod val="65000"/>
              </a:schemeClr>
            </a:solidFill>
            <a:prstDash val="sysDash"/>
            <a:round/>
          </a:ln>
        </p:spPr>
        <p:style>
          <a:lnRef idx="1">
            <a:schemeClr val="accent1"/>
          </a:lnRef>
          <a:fillRef idx="0">
            <a:schemeClr val="accent1"/>
          </a:fillRef>
          <a:effectRef idx="0">
            <a:schemeClr val="accent1"/>
          </a:effectRef>
          <a:fontRef idx="minor">
            <a:schemeClr val="tx1"/>
          </a:fontRef>
        </p:style>
      </p:cxnSp>
      <p:pic>
        <p:nvPicPr>
          <p:cNvPr id="41" name="Imagen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719" y="2579118"/>
            <a:ext cx="2268919" cy="2268919"/>
          </a:xfrm>
          <a:prstGeom prst="rect">
            <a:avLst/>
          </a:prstGeom>
        </p:spPr>
      </p:pic>
      <p:pic>
        <p:nvPicPr>
          <p:cNvPr id="42" name="Imagen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0960" y="4003095"/>
            <a:ext cx="2268919" cy="2268919"/>
          </a:xfrm>
          <a:prstGeom prst="rect">
            <a:avLst/>
          </a:prstGeom>
        </p:spPr>
      </p:pic>
      <p:pic>
        <p:nvPicPr>
          <p:cNvPr id="43" name="Imagen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3719" y="5427072"/>
            <a:ext cx="2268919" cy="2268919"/>
          </a:xfrm>
          <a:prstGeom prst="rect">
            <a:avLst/>
          </a:prstGeom>
        </p:spPr>
      </p:pic>
      <p:pic>
        <p:nvPicPr>
          <p:cNvPr id="44" name="Imagen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0959" y="6851048"/>
            <a:ext cx="2268919" cy="2267718"/>
          </a:xfrm>
          <a:prstGeom prst="rect">
            <a:avLst/>
          </a:prstGeom>
        </p:spPr>
      </p:pic>
      <p:pic>
        <p:nvPicPr>
          <p:cNvPr id="45" name="Imagen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719" y="8273823"/>
            <a:ext cx="2268919" cy="2267718"/>
          </a:xfrm>
          <a:prstGeom prst="rect">
            <a:avLst/>
          </a:prstGeom>
        </p:spPr>
      </p:pic>
      <p:pic>
        <p:nvPicPr>
          <p:cNvPr id="68" name="Imagen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2"/>
          <p:cNvSpPr txBox="1"/>
          <p:nvPr/>
        </p:nvSpPr>
        <p:spPr>
          <a:xfrm>
            <a:off x="3692086" y="1240842"/>
            <a:ext cx="9171940" cy="615553"/>
          </a:xfrm>
          <a:prstGeom prst="rect">
            <a:avLst/>
          </a:prstGeom>
        </p:spPr>
        <p:txBody>
          <a:bodyPr vert="horz" wrap="square" lIns="0" tIns="0" rIns="0" bIns="0" rtlCol="0">
            <a:spAutoFit/>
          </a:bodyPr>
          <a:lstStyle/>
          <a:p>
            <a:pPr marL="12700">
              <a:lnSpc>
                <a:spcPts val="4825"/>
              </a:lnSpc>
            </a:pPr>
            <a:r>
              <a:rPr lang="es-UY" sz="4100" b="1" spc="300" dirty="0">
                <a:solidFill>
                  <a:srgbClr val="5A5A5A"/>
                </a:solidFill>
                <a:latin typeface="+mj-lt"/>
                <a:cs typeface="Arial"/>
              </a:rPr>
              <a:t>TENDENCIAS DEL TRANSPORTE BRT</a:t>
            </a:r>
            <a:endParaRPr lang="es-UY" sz="4100" spc="300" dirty="0">
              <a:latin typeface="+mj-lt"/>
              <a:cs typeface="Arial"/>
            </a:endParaRPr>
          </a:p>
        </p:txBody>
      </p:sp>
      <p:sp>
        <p:nvSpPr>
          <p:cNvPr id="9" name="Rectángulo 8"/>
          <p:cNvSpPr/>
          <p:nvPr/>
        </p:nvSpPr>
        <p:spPr>
          <a:xfrm>
            <a:off x="969902" y="440624"/>
            <a:ext cx="2141612" cy="2215991"/>
          </a:xfrm>
          <a:prstGeom prst="rect">
            <a:avLst/>
          </a:prstGeom>
        </p:spPr>
        <p:txBody>
          <a:bodyPr wrap="none">
            <a:spAutoFit/>
          </a:bodyPr>
          <a:lstStyle/>
          <a:p>
            <a:pPr marL="12700">
              <a:lnSpc>
                <a:spcPct val="100000"/>
              </a:lnSpc>
            </a:pPr>
            <a:r>
              <a:rPr lang="es-UY" sz="13800" b="1" spc="-95" dirty="0">
                <a:solidFill>
                  <a:schemeClr val="tx1">
                    <a:lumMod val="50000"/>
                    <a:lumOff val="50000"/>
                  </a:schemeClr>
                </a:solidFill>
                <a:latin typeface="DIN Black" pitchFamily="50" charset="0"/>
                <a:cs typeface="Gill Sans MT"/>
              </a:rPr>
              <a:t>05</a:t>
            </a:r>
            <a:endParaRPr lang="es-UY" sz="13800" dirty="0">
              <a:solidFill>
                <a:schemeClr val="tx1">
                  <a:lumMod val="50000"/>
                  <a:lumOff val="50000"/>
                </a:schemeClr>
              </a:solidFill>
              <a:latin typeface="DIN Black" pitchFamily="50" charset="0"/>
              <a:cs typeface="Gill Sans MT"/>
            </a:endParaRPr>
          </a:p>
        </p:txBody>
      </p:sp>
      <p:sp>
        <p:nvSpPr>
          <p:cNvPr id="11" name="Rectángulo 10"/>
          <p:cNvSpPr/>
          <p:nvPr/>
        </p:nvSpPr>
        <p:spPr>
          <a:xfrm>
            <a:off x="984251" y="2835032"/>
            <a:ext cx="5867400" cy="39664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10" name="object 18"/>
          <p:cNvSpPr txBox="1"/>
          <p:nvPr/>
        </p:nvSpPr>
        <p:spPr>
          <a:xfrm>
            <a:off x="1301741" y="3233420"/>
            <a:ext cx="5232419" cy="1846659"/>
          </a:xfrm>
          <a:prstGeom prst="rect">
            <a:avLst/>
          </a:prstGeom>
        </p:spPr>
        <p:txBody>
          <a:bodyPr vert="horz" wrap="square" lIns="0" tIns="0" rIns="0" bIns="0" rtlCol="0" anchor="t" anchorCtr="0">
            <a:spAutoFit/>
          </a:bodyPr>
          <a:lstStyle/>
          <a:p>
            <a:pPr marL="74930" algn="ctr">
              <a:lnSpc>
                <a:spcPct val="100000"/>
              </a:lnSpc>
            </a:pPr>
            <a:r>
              <a:rPr lang="es-ES" sz="2400" b="1" dirty="0">
                <a:solidFill>
                  <a:schemeClr val="tx1">
                    <a:lumMod val="75000"/>
                    <a:lumOff val="25000"/>
                  </a:schemeClr>
                </a:solidFill>
                <a:latin typeface="Calibri Light" panose="020F0302020204030204" pitchFamily="34" charset="0"/>
                <a:cs typeface="Calibri Light" panose="020F0302020204030204" pitchFamily="34" charset="0"/>
              </a:rPr>
              <a:t>INTEGRACIÓN MULTIMODAL </a:t>
            </a:r>
          </a:p>
          <a:p>
            <a:pPr marL="74930" algn="ctr">
              <a:lnSpc>
                <a:spcPct val="100000"/>
              </a:lnSpc>
            </a:pPr>
            <a:r>
              <a:rPr lang="es-ES" sz="2400" dirty="0">
                <a:solidFill>
                  <a:schemeClr val="tx1">
                    <a:lumMod val="75000"/>
                    <a:lumOff val="25000"/>
                  </a:schemeClr>
                </a:solidFill>
                <a:latin typeface="Calibri Light" panose="020F0302020204030204" pitchFamily="34" charset="0"/>
                <a:cs typeface="Calibri Light" panose="020F0302020204030204" pitchFamily="34" charset="0"/>
              </a:rPr>
              <a:t>Los BRT se están integrando con otros modos de transporte, como bicicletas y vehículos eléctricos compartidos, creando soluciones de movilidad más completas.</a:t>
            </a:r>
            <a:endParaRP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2" name="Rectángulo 21"/>
          <p:cNvSpPr/>
          <p:nvPr/>
        </p:nvSpPr>
        <p:spPr>
          <a:xfrm>
            <a:off x="7003705" y="2835275"/>
            <a:ext cx="6705945" cy="3966471"/>
          </a:xfrm>
          <a:prstGeom prst="rect">
            <a:avLst/>
          </a:prstGeom>
          <a:solidFill>
            <a:srgbClr val="D27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23" name="object 18"/>
          <p:cNvSpPr txBox="1"/>
          <p:nvPr/>
        </p:nvSpPr>
        <p:spPr>
          <a:xfrm>
            <a:off x="7366569" y="3233420"/>
            <a:ext cx="5980215" cy="2954655"/>
          </a:xfrm>
          <a:prstGeom prst="rect">
            <a:avLst/>
          </a:prstGeom>
          <a:solidFill>
            <a:srgbClr val="D27F1D"/>
          </a:solidFill>
        </p:spPr>
        <p:txBody>
          <a:bodyPr vert="horz" wrap="square" lIns="0" tIns="0" rIns="0" bIns="0" rtlCol="0" anchor="t" anchorCtr="0">
            <a:spAutoFit/>
          </a:bodyPr>
          <a:lstStyle/>
          <a:p>
            <a:pPr marL="74930" algn="ctr">
              <a:lnSpc>
                <a:spcPct val="100000"/>
              </a:lnSpc>
            </a:pPr>
            <a:r>
              <a:rPr lang="es-ES" sz="2400" b="1" dirty="0">
                <a:solidFill>
                  <a:schemeClr val="bg1"/>
                </a:solidFill>
                <a:latin typeface="Calibri Light" panose="020F0302020204030204" pitchFamily="34" charset="0"/>
                <a:cs typeface="Calibri Light" panose="020F0302020204030204" pitchFamily="34" charset="0"/>
              </a:rPr>
              <a:t>TECNOLOGÍA INTELIGENTE </a:t>
            </a:r>
          </a:p>
          <a:p>
            <a:pPr marL="74930" algn="ctr">
              <a:lnSpc>
                <a:spcPct val="100000"/>
              </a:lnSpc>
            </a:pPr>
            <a:r>
              <a:rPr lang="es-ES" sz="2400" dirty="0">
                <a:solidFill>
                  <a:schemeClr val="bg1"/>
                </a:solidFill>
                <a:latin typeface="Calibri Light" panose="020F0302020204030204" pitchFamily="34" charset="0"/>
                <a:cs typeface="Calibri Light" panose="020F0302020204030204" pitchFamily="34" charset="0"/>
              </a:rPr>
              <a:t>El uso de sistemas de gestión del tráfico basados en tecnología inteligente está mejorando la eficiencia de los BRT. Esto incluye la priorización automática en semáforos, el seguimiento en tiempo real de los autobuses y la integración con aplicaciones móviles para ofrecer información actualizada a los usuarios.</a:t>
            </a:r>
            <a:endParaRPr sz="2400" dirty="0">
              <a:solidFill>
                <a:schemeClr val="bg1"/>
              </a:solidFill>
              <a:latin typeface="Calibri Light" panose="020F0302020204030204" pitchFamily="34" charset="0"/>
              <a:cs typeface="Calibri Light" panose="020F0302020204030204" pitchFamily="34" charset="0"/>
            </a:endParaRPr>
          </a:p>
        </p:txBody>
      </p:sp>
      <p:sp>
        <p:nvSpPr>
          <p:cNvPr id="35" name="Rectángulo 34"/>
          <p:cNvSpPr/>
          <p:nvPr/>
        </p:nvSpPr>
        <p:spPr>
          <a:xfrm>
            <a:off x="13862050" y="2835275"/>
            <a:ext cx="5861050" cy="396647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36" name="object 18"/>
          <p:cNvSpPr txBox="1"/>
          <p:nvPr/>
        </p:nvSpPr>
        <p:spPr>
          <a:xfrm>
            <a:off x="14179196" y="3233420"/>
            <a:ext cx="5226756" cy="2215991"/>
          </a:xfrm>
          <a:prstGeom prst="rect">
            <a:avLst/>
          </a:prstGeom>
        </p:spPr>
        <p:txBody>
          <a:bodyPr vert="horz" wrap="square" lIns="0" tIns="0" rIns="0" bIns="0" rtlCol="0" anchor="t" anchorCtr="0">
            <a:spAutoFit/>
          </a:bodyPr>
          <a:lstStyle/>
          <a:p>
            <a:pPr marL="74930" algn="ctr">
              <a:lnSpc>
                <a:spcPct val="100000"/>
              </a:lnSpc>
            </a:pPr>
            <a:r>
              <a:rPr lang="es-ES" sz="2400" b="1" dirty="0">
                <a:solidFill>
                  <a:schemeClr val="bg1"/>
                </a:solidFill>
                <a:latin typeface="Calibri Light" panose="020F0302020204030204" pitchFamily="34" charset="0"/>
                <a:cs typeface="Calibri Light" panose="020F0302020204030204" pitchFamily="34" charset="0"/>
              </a:rPr>
              <a:t>ELECTRIFICACIÓN DE FLOTAS </a:t>
            </a:r>
          </a:p>
          <a:p>
            <a:pPr marL="74930" algn="ctr">
              <a:lnSpc>
                <a:spcPct val="100000"/>
              </a:lnSpc>
            </a:pPr>
            <a:r>
              <a:rPr lang="es-ES" sz="2400" dirty="0">
                <a:solidFill>
                  <a:schemeClr val="bg1"/>
                </a:solidFill>
                <a:latin typeface="Calibri Light" panose="020F0302020204030204" pitchFamily="34" charset="0"/>
                <a:cs typeface="Calibri Light" panose="020F0302020204030204" pitchFamily="34" charset="0"/>
              </a:rPr>
              <a:t>La transición hacia autobuses eléctricos en los sistemas BRT está ganando impulso, contribuyendo a la reducción de la huella de carbono del transporte público.</a:t>
            </a:r>
            <a:endParaRPr sz="2400" dirty="0">
              <a:solidFill>
                <a:schemeClr val="bg1"/>
              </a:solidFill>
              <a:latin typeface="Calibri Light" panose="020F0302020204030204" pitchFamily="34" charset="0"/>
              <a:cs typeface="Calibri Light" panose="020F0302020204030204" pitchFamily="34" charset="0"/>
            </a:endParaRPr>
          </a:p>
        </p:txBody>
      </p:sp>
      <p:sp>
        <p:nvSpPr>
          <p:cNvPr id="38" name="Rectángulo 37"/>
          <p:cNvSpPr/>
          <p:nvPr/>
        </p:nvSpPr>
        <p:spPr>
          <a:xfrm>
            <a:off x="984250" y="6917879"/>
            <a:ext cx="5867400" cy="3966471"/>
          </a:xfrm>
          <a:prstGeom prst="rect">
            <a:avLst/>
          </a:prstGeom>
          <a:solidFill>
            <a:srgbClr val="EBB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39" name="object 18"/>
          <p:cNvSpPr txBox="1"/>
          <p:nvPr/>
        </p:nvSpPr>
        <p:spPr>
          <a:xfrm>
            <a:off x="1301740" y="7565152"/>
            <a:ext cx="5232419" cy="2585323"/>
          </a:xfrm>
          <a:prstGeom prst="rect">
            <a:avLst/>
          </a:prstGeom>
        </p:spPr>
        <p:txBody>
          <a:bodyPr vert="horz" wrap="square" lIns="0" tIns="0" rIns="0" bIns="0" rtlCol="0" anchor="t" anchorCtr="0">
            <a:spAutoFit/>
          </a:bodyPr>
          <a:lstStyle/>
          <a:p>
            <a:pPr marL="74930" algn="ctr">
              <a:lnSpc>
                <a:spcPct val="100000"/>
              </a:lnSpc>
            </a:pPr>
            <a:r>
              <a:rPr lang="es-ES" sz="2400" b="1" dirty="0">
                <a:solidFill>
                  <a:schemeClr val="bg1"/>
                </a:solidFill>
                <a:latin typeface="Calibri Light" panose="020F0302020204030204" pitchFamily="34" charset="0"/>
                <a:cs typeface="Calibri Light" panose="020F0302020204030204" pitchFamily="34" charset="0"/>
              </a:rPr>
              <a:t>FINANCIAMIENTO PÚBLICO-PRIVADO</a:t>
            </a:r>
          </a:p>
          <a:p>
            <a:pPr marL="74930" algn="ctr">
              <a:lnSpc>
                <a:spcPct val="100000"/>
              </a:lnSpc>
            </a:pPr>
            <a:r>
              <a:rPr lang="es-ES" sz="2400" dirty="0">
                <a:solidFill>
                  <a:schemeClr val="bg1"/>
                </a:solidFill>
                <a:latin typeface="Calibri Light" panose="020F0302020204030204" pitchFamily="34" charset="0"/>
                <a:cs typeface="Calibri Light" panose="020F0302020204030204" pitchFamily="34" charset="0"/>
              </a:rPr>
              <a:t>Los nuevos modelos de financiamiento, que incluyen asociaciones público-privadas (PPP), están ayudando a implementar y expandir los sistemas BRT en diversas ciudades, permitiendo una inversión más sostenible y continua.</a:t>
            </a:r>
            <a:endParaRPr sz="2400" dirty="0">
              <a:solidFill>
                <a:schemeClr val="bg1"/>
              </a:solidFill>
              <a:latin typeface="Calibri Light" panose="020F0302020204030204" pitchFamily="34" charset="0"/>
              <a:cs typeface="Calibri Light" panose="020F0302020204030204" pitchFamily="34" charset="0"/>
            </a:endParaRPr>
          </a:p>
        </p:txBody>
      </p:sp>
      <p:sp>
        <p:nvSpPr>
          <p:cNvPr id="41" name="Rectángulo 40"/>
          <p:cNvSpPr/>
          <p:nvPr/>
        </p:nvSpPr>
        <p:spPr>
          <a:xfrm>
            <a:off x="13855699" y="6917880"/>
            <a:ext cx="5867400" cy="3966471"/>
          </a:xfrm>
          <a:prstGeom prst="rect">
            <a:avLst/>
          </a:prstGeom>
          <a:solidFill>
            <a:srgbClr val="F1C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2" name="object 18"/>
          <p:cNvSpPr txBox="1"/>
          <p:nvPr/>
        </p:nvSpPr>
        <p:spPr>
          <a:xfrm>
            <a:off x="14173189" y="7565152"/>
            <a:ext cx="5232419" cy="2215991"/>
          </a:xfrm>
          <a:prstGeom prst="rect">
            <a:avLst/>
          </a:prstGeom>
        </p:spPr>
        <p:txBody>
          <a:bodyPr vert="horz" wrap="square" lIns="0" tIns="0" rIns="0" bIns="0" rtlCol="0" anchor="t" anchorCtr="0">
            <a:spAutoFit/>
          </a:bodyPr>
          <a:lstStyle/>
          <a:p>
            <a:pPr marL="74930" algn="ctr">
              <a:lnSpc>
                <a:spcPct val="100000"/>
              </a:lnSpc>
            </a:pPr>
            <a:r>
              <a:rPr lang="es-ES" sz="2400" b="1" dirty="0">
                <a:solidFill>
                  <a:schemeClr val="tx1">
                    <a:lumMod val="75000"/>
                    <a:lumOff val="25000"/>
                  </a:schemeClr>
                </a:solidFill>
                <a:latin typeface="Calibri Light" panose="020F0302020204030204" pitchFamily="34" charset="0"/>
                <a:cs typeface="Calibri Light" panose="020F0302020204030204" pitchFamily="34" charset="0"/>
              </a:rPr>
              <a:t>DISEÑO INCLUSIVO Y ACCESIBLE</a:t>
            </a:r>
          </a:p>
          <a:p>
            <a:pPr marL="74930" algn="ctr">
              <a:lnSpc>
                <a:spcPct val="100000"/>
              </a:lnSpc>
            </a:pPr>
            <a:r>
              <a:rPr lang="es-ES" sz="2400" dirty="0">
                <a:solidFill>
                  <a:schemeClr val="tx1">
                    <a:lumMod val="75000"/>
                    <a:lumOff val="25000"/>
                  </a:schemeClr>
                </a:solidFill>
                <a:latin typeface="Calibri Light" panose="020F0302020204030204" pitchFamily="34" charset="0"/>
                <a:cs typeface="Calibri Light" panose="020F0302020204030204" pitchFamily="34" charset="0"/>
              </a:rPr>
              <a:t>Los sistemas BRT están adoptando un enfoque más inclusivo, con diseños que facilitan el acceso a personas con movilidad reducida, mejorando así la equidad en el transporte urbano.</a:t>
            </a:r>
            <a:endParaRPr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44" name="Rectángulo 43"/>
          <p:cNvSpPr/>
          <p:nvPr/>
        </p:nvSpPr>
        <p:spPr>
          <a:xfrm>
            <a:off x="7003705" y="6917880"/>
            <a:ext cx="6705945" cy="396647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45" name="object 18"/>
          <p:cNvSpPr txBox="1"/>
          <p:nvPr/>
        </p:nvSpPr>
        <p:spPr>
          <a:xfrm>
            <a:off x="7366569" y="7565152"/>
            <a:ext cx="5980215" cy="2585323"/>
          </a:xfrm>
          <a:prstGeom prst="rect">
            <a:avLst/>
          </a:prstGeom>
        </p:spPr>
        <p:txBody>
          <a:bodyPr vert="horz" wrap="square" lIns="0" tIns="0" rIns="0" bIns="0" rtlCol="0" anchor="t" anchorCtr="0">
            <a:spAutoFit/>
          </a:bodyPr>
          <a:lstStyle/>
          <a:p>
            <a:pPr marL="74930" algn="ctr">
              <a:lnSpc>
                <a:spcPct val="100000"/>
              </a:lnSpc>
            </a:pPr>
            <a:r>
              <a:rPr lang="es-ES" sz="2400" b="1" dirty="0">
                <a:solidFill>
                  <a:schemeClr val="bg1"/>
                </a:solidFill>
                <a:latin typeface="Calibri Light" panose="020F0302020204030204" pitchFamily="34" charset="0"/>
                <a:cs typeface="Calibri Light" panose="020F0302020204030204" pitchFamily="34" charset="0"/>
              </a:rPr>
              <a:t>DESARROLLO URBANO SOSTENIBLE </a:t>
            </a:r>
          </a:p>
          <a:p>
            <a:pPr marL="74930" algn="ctr">
              <a:lnSpc>
                <a:spcPct val="100000"/>
              </a:lnSpc>
            </a:pPr>
            <a:r>
              <a:rPr lang="es-ES" sz="2400" dirty="0">
                <a:solidFill>
                  <a:schemeClr val="bg1"/>
                </a:solidFill>
                <a:latin typeface="Calibri Light" panose="020F0302020204030204" pitchFamily="34" charset="0"/>
                <a:cs typeface="Calibri Light" panose="020F0302020204030204" pitchFamily="34" charset="0"/>
              </a:rPr>
              <a:t>El BRT está impulsando el crecimiento de corredores urbanos sostenibles, promoviendo un desarrollo orientado al transporte (TOD, por sus siglas en inglés) que combina vivienda, comercio y servicios en áreas cercanas a las estaciones.</a:t>
            </a:r>
          </a:p>
        </p:txBody>
      </p:sp>
      <p:pic>
        <p:nvPicPr>
          <p:cNvPr id="51" name="Imagen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t="28946" b="14718"/>
          <a:stretch/>
        </p:blipFill>
        <p:spPr>
          <a:xfrm>
            <a:off x="0" y="-32251"/>
            <a:ext cx="20104100" cy="11325726"/>
          </a:xfrm>
          <a:prstGeom prst="rect">
            <a:avLst/>
          </a:prstGeom>
        </p:spPr>
      </p:pic>
      <p:sp>
        <p:nvSpPr>
          <p:cNvPr id="11" name="object 2"/>
          <p:cNvSpPr/>
          <p:nvPr/>
        </p:nvSpPr>
        <p:spPr>
          <a:xfrm>
            <a:off x="0" y="-47491"/>
            <a:ext cx="20104100" cy="11340966"/>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D27F1D">
              <a:alpha val="57000"/>
            </a:srgbClr>
          </a:solidFill>
        </p:spPr>
        <p:txBody>
          <a:bodyPr wrap="square" lIns="0" tIns="0" rIns="0" bIns="0" rtlCol="0"/>
          <a:lstStyle/>
          <a:p>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
        <p:nvSpPr>
          <p:cNvPr id="9" name="Rectángulo 8"/>
          <p:cNvSpPr/>
          <p:nvPr/>
        </p:nvSpPr>
        <p:spPr>
          <a:xfrm>
            <a:off x="1441450" y="2225675"/>
            <a:ext cx="6062557" cy="6447919"/>
          </a:xfrm>
          <a:prstGeom prst="rect">
            <a:avLst/>
          </a:prstGeom>
        </p:spPr>
        <p:txBody>
          <a:bodyPr wrap="none">
            <a:spAutoFit/>
          </a:bodyPr>
          <a:lstStyle/>
          <a:p>
            <a:pPr marL="12700">
              <a:lnSpc>
                <a:spcPct val="100000"/>
              </a:lnSpc>
            </a:pPr>
            <a:r>
              <a:rPr lang="es-UY" sz="41300" b="1" spc="-95" dirty="0">
                <a:solidFill>
                  <a:srgbClr val="FAF9F6"/>
                </a:solidFill>
                <a:latin typeface="DIN Black" pitchFamily="50" charset="0"/>
                <a:cs typeface="Gill Sans MT"/>
              </a:rPr>
              <a:t>06</a:t>
            </a:r>
            <a:endParaRPr lang="es-UY" sz="41300" dirty="0">
              <a:latin typeface="DIN Black" pitchFamily="50" charset="0"/>
              <a:cs typeface="Gill Sans MT"/>
            </a:endParaRPr>
          </a:p>
        </p:txBody>
      </p:sp>
      <p:sp>
        <p:nvSpPr>
          <p:cNvPr id="13" name="object 6"/>
          <p:cNvSpPr txBox="1"/>
          <p:nvPr/>
        </p:nvSpPr>
        <p:spPr>
          <a:xfrm>
            <a:off x="7918450" y="4157058"/>
            <a:ext cx="10396643" cy="2977866"/>
          </a:xfrm>
          <a:prstGeom prst="rect">
            <a:avLst/>
          </a:prstGeom>
        </p:spPr>
        <p:txBody>
          <a:bodyPr vert="horz" wrap="square" lIns="0" tIns="0" rIns="0" bIns="0" rtlCol="0">
            <a:spAutoFit/>
          </a:bodyPr>
          <a:lstStyle/>
          <a:p>
            <a:pPr marR="5080">
              <a:lnSpc>
                <a:spcPts val="7700"/>
              </a:lnSpc>
            </a:pPr>
            <a:r>
              <a:rPr lang="es-ES" sz="7750" b="1" spc="105" dirty="0">
                <a:solidFill>
                  <a:srgbClr val="FAF9F6"/>
                </a:solidFill>
                <a:latin typeface="+mj-lt"/>
                <a:cs typeface="Arial"/>
              </a:rPr>
              <a:t>CASOS DE ÉXITO DEL BRT EN EUROPA Y </a:t>
            </a:r>
            <a:r>
              <a:rPr lang="es-ES" sz="7750" b="1" spc="105" dirty="0">
                <a:solidFill>
                  <a:srgbClr val="FAF9F6"/>
                </a:solidFill>
                <a:cs typeface="Arial"/>
              </a:rPr>
              <a:t>AMÉRICA LATINA </a:t>
            </a:r>
            <a:endParaRPr lang="es-ES" sz="7750" dirty="0">
              <a:latin typeface="+mj-lt"/>
              <a:cs typeface="Arial"/>
            </a:endParaRPr>
          </a:p>
        </p:txBody>
      </p:sp>
    </p:spTree>
    <p:extLst>
      <p:ext uri="{BB962C8B-B14F-4D97-AF65-F5344CB8AC3E}">
        <p14:creationId xmlns:p14="http://schemas.microsoft.com/office/powerpoint/2010/main" val="326832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37650" y="1311276"/>
            <a:ext cx="9979463" cy="8801085"/>
          </a:xfrm>
          <a:prstGeom prst="rect">
            <a:avLst/>
          </a:prstGeom>
          <a:solidFill>
            <a:schemeClr val="tx1">
              <a:lumMod val="65000"/>
              <a:lumOff val="35000"/>
            </a:schemeClr>
          </a:solidFill>
        </p:spPr>
        <p:txBody>
          <a:bodyPr wrap="square" lIns="0" tIns="0" rIns="0" bIns="0" rtlCol="0"/>
          <a:lstStyle/>
          <a:p>
            <a:endParaRPr dirty="0"/>
          </a:p>
        </p:txBody>
      </p:sp>
      <p:sp>
        <p:nvSpPr>
          <p:cNvPr id="4" name="object 4"/>
          <p:cNvSpPr txBox="1"/>
          <p:nvPr/>
        </p:nvSpPr>
        <p:spPr>
          <a:xfrm>
            <a:off x="9570889" y="3984268"/>
            <a:ext cx="9090392" cy="5478423"/>
          </a:xfrm>
          <a:prstGeom prst="rect">
            <a:avLst/>
          </a:prstGeom>
        </p:spPr>
        <p:txBody>
          <a:bodyPr vert="horz" wrap="square" lIns="0" tIns="0" rIns="0" bIns="0" rtlCol="0">
            <a:spAutoFit/>
          </a:bodyPr>
          <a:lstStyle/>
          <a:p>
            <a:pPr marR="5080">
              <a:spcAft>
                <a:spcPts val="1200"/>
              </a:spcAft>
            </a:pPr>
            <a:r>
              <a:rPr lang="es-ES" sz="2800" dirty="0">
                <a:solidFill>
                  <a:srgbClr val="FFFFFF"/>
                </a:solidFill>
                <a:latin typeface="+mj-lt"/>
                <a:cs typeface="Microsoft Sans Serif"/>
              </a:rPr>
              <a:t>Se desarrolló un sistema </a:t>
            </a:r>
            <a:r>
              <a:rPr lang="es-ES" sz="2800" b="1" dirty="0">
                <a:solidFill>
                  <a:srgbClr val="D27F1D"/>
                </a:solidFill>
                <a:latin typeface="+mj-lt"/>
                <a:cs typeface="Microsoft Sans Serif"/>
              </a:rPr>
              <a:t>BHNS</a:t>
            </a:r>
            <a:r>
              <a:rPr lang="es-ES" sz="2800" dirty="0">
                <a:solidFill>
                  <a:srgbClr val="FFFFFF"/>
                </a:solidFill>
                <a:latin typeface="+mj-lt"/>
                <a:cs typeface="Microsoft Sans Serif"/>
              </a:rPr>
              <a:t> que combina características de BRT con un enfoque local adaptado a las necesidades de la ciudad. </a:t>
            </a:r>
          </a:p>
          <a:p>
            <a:pPr marR="5080">
              <a:spcAft>
                <a:spcPts val="1200"/>
              </a:spcAft>
            </a:pPr>
            <a:r>
              <a:rPr lang="es-ES" sz="2800" dirty="0">
                <a:solidFill>
                  <a:srgbClr val="FFFFFF"/>
                </a:solidFill>
                <a:latin typeface="+mj-lt"/>
                <a:cs typeface="Microsoft Sans Serif"/>
              </a:rPr>
              <a:t>El sistema incluye carriles exclusivos para autobuses con estaciones modernas diseñadas para proporcionar un acceso rápido y cómodo a los pasajeros, permitiendo un tránsito más fluido y rápido sin interferencias del tráfico general. </a:t>
            </a:r>
          </a:p>
          <a:p>
            <a:pPr marR="5080">
              <a:spcAft>
                <a:spcPts val="1200"/>
              </a:spcAft>
            </a:pPr>
            <a:r>
              <a:rPr lang="es-ES" sz="2800" dirty="0">
                <a:solidFill>
                  <a:srgbClr val="FFFFFF"/>
                </a:solidFill>
                <a:latin typeface="+mj-lt"/>
                <a:cs typeface="Microsoft Sans Serif"/>
              </a:rPr>
              <a:t>Al operar en carriles dedicados y con prioridad en los semáforos, el sistema </a:t>
            </a:r>
            <a:r>
              <a:rPr lang="es-ES" sz="2800" b="1" dirty="0">
                <a:solidFill>
                  <a:srgbClr val="D27F1D"/>
                </a:solidFill>
                <a:latin typeface="+mj-lt"/>
                <a:cs typeface="Microsoft Sans Serif"/>
              </a:rPr>
              <a:t>BHNS</a:t>
            </a:r>
            <a:r>
              <a:rPr lang="es-ES" sz="2800" dirty="0">
                <a:solidFill>
                  <a:srgbClr val="FFFFFF"/>
                </a:solidFill>
                <a:latin typeface="+mj-lt"/>
                <a:cs typeface="Microsoft Sans Serif"/>
              </a:rPr>
              <a:t> reduce significativamente los tiempos de viaje en comparación con el tráfico general y contribuyendo a la disminución de emisiones contaminantes al reducir la dependencia del transporte privado.</a:t>
            </a:r>
          </a:p>
        </p:txBody>
      </p:sp>
      <p:sp>
        <p:nvSpPr>
          <p:cNvPr id="11" name="object 4"/>
          <p:cNvSpPr txBox="1"/>
          <p:nvPr/>
        </p:nvSpPr>
        <p:spPr>
          <a:xfrm>
            <a:off x="11791871" y="2278340"/>
            <a:ext cx="5788695" cy="984885"/>
          </a:xfrm>
          <a:prstGeom prst="rect">
            <a:avLst/>
          </a:prstGeom>
        </p:spPr>
        <p:txBody>
          <a:bodyPr vert="horz" wrap="square" lIns="0" tIns="0" rIns="0" bIns="0" rtlCol="0">
            <a:spAutoFit/>
          </a:bodyPr>
          <a:lstStyle/>
          <a:p>
            <a:pPr marR="5080"/>
            <a:r>
              <a:rPr lang="fr-FR" sz="3200" b="1" dirty="0">
                <a:solidFill>
                  <a:srgbClr val="FFFFFF"/>
                </a:solidFill>
                <a:latin typeface="+mj-lt"/>
                <a:cs typeface="Microsoft Sans Serif"/>
              </a:rPr>
              <a:t>BUS À HAUT NIVEAU DE SERVICE </a:t>
            </a:r>
            <a:r>
              <a:rPr lang="es-UY" sz="3200" i="1" dirty="0">
                <a:solidFill>
                  <a:srgbClr val="FFFFFF"/>
                </a:solidFill>
                <a:latin typeface="+mj-lt"/>
                <a:cs typeface="Microsoft Sans Serif"/>
              </a:rPr>
              <a:t>(Marsella, Francia)</a:t>
            </a:r>
            <a:endParaRPr lang="es-UY" sz="3200" i="1" dirty="0">
              <a:latin typeface="+mj-lt"/>
              <a:cs typeface="Gill Sans MT"/>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618" y="1581309"/>
            <a:ext cx="2330876" cy="2399153"/>
          </a:xfrm>
          <a:prstGeom prst="rect">
            <a:avLst/>
          </a:prstGeom>
        </p:spPr>
      </p:pic>
      <p:pic>
        <p:nvPicPr>
          <p:cNvPr id="4098" name="Picture 2" descr="https://www.europe-en-france.gouv.fr/sites/default/files/bhns-3.jpg"/>
          <p:cNvPicPr>
            <a:picLocks noChangeAspect="1" noChangeArrowheads="1"/>
          </p:cNvPicPr>
          <p:nvPr/>
        </p:nvPicPr>
        <p:blipFill rotWithShape="1">
          <a:blip r:embed="rId4">
            <a:extLst>
              <a:ext uri="{28A0092B-C50C-407E-A947-70E740481C1C}">
                <a14:useLocalDpi xmlns:a14="http://schemas.microsoft.com/office/drawing/2010/main" val="0"/>
              </a:ext>
            </a:extLst>
          </a:blip>
          <a:srcRect l="52290" r="1731"/>
          <a:stretch/>
        </p:blipFill>
        <p:spPr bwMode="auto">
          <a:xfrm>
            <a:off x="1231952" y="1280453"/>
            <a:ext cx="7772400" cy="882424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extLst>
      <p:ext uri="{BB962C8B-B14F-4D97-AF65-F5344CB8AC3E}">
        <p14:creationId xmlns:p14="http://schemas.microsoft.com/office/powerpoint/2010/main" val="354917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94850" y="1311276"/>
            <a:ext cx="9522263" cy="8801085"/>
          </a:xfrm>
          <a:prstGeom prst="rect">
            <a:avLst/>
          </a:prstGeom>
          <a:solidFill>
            <a:schemeClr val="tx1">
              <a:lumMod val="65000"/>
              <a:lumOff val="35000"/>
            </a:schemeClr>
          </a:solidFill>
        </p:spPr>
        <p:txBody>
          <a:bodyPr wrap="square" lIns="0" tIns="0" rIns="0" bIns="0" rtlCol="0"/>
          <a:lstStyle/>
          <a:p>
            <a:endParaRPr dirty="0"/>
          </a:p>
        </p:txBody>
      </p:sp>
      <p:sp>
        <p:nvSpPr>
          <p:cNvPr id="4" name="object 4"/>
          <p:cNvSpPr txBox="1"/>
          <p:nvPr/>
        </p:nvSpPr>
        <p:spPr>
          <a:xfrm>
            <a:off x="10607604" y="4243763"/>
            <a:ext cx="7293046" cy="4616648"/>
          </a:xfrm>
          <a:prstGeom prst="rect">
            <a:avLst/>
          </a:prstGeom>
        </p:spPr>
        <p:txBody>
          <a:bodyPr vert="horz" wrap="square" lIns="0" tIns="0" rIns="0" bIns="0" rtlCol="0">
            <a:spAutoFit/>
          </a:bodyPr>
          <a:lstStyle/>
          <a:p>
            <a:pPr marR="5080">
              <a:spcAft>
                <a:spcPts val="1200"/>
              </a:spcAft>
            </a:pPr>
            <a:r>
              <a:rPr lang="es-ES" sz="2800" dirty="0">
                <a:solidFill>
                  <a:srgbClr val="FFFFFF"/>
                </a:solidFill>
                <a:latin typeface="+mj-lt"/>
                <a:cs typeface="Microsoft Sans Serif"/>
              </a:rPr>
              <a:t>Inaugurado en el año 2000</a:t>
            </a:r>
            <a:r>
              <a:rPr lang="es-ES" sz="2800" b="1" dirty="0">
                <a:solidFill>
                  <a:srgbClr val="D27F1D"/>
                </a:solidFill>
                <a:latin typeface="+mj-lt"/>
                <a:cs typeface="Microsoft Sans Serif"/>
              </a:rPr>
              <a:t>, TransMilenio </a:t>
            </a:r>
            <a:r>
              <a:rPr lang="es-ES" sz="2800" dirty="0">
                <a:solidFill>
                  <a:srgbClr val="FFFFFF"/>
                </a:solidFill>
                <a:latin typeface="+mj-lt"/>
                <a:cs typeface="Microsoft Sans Serif"/>
              </a:rPr>
              <a:t>es uno de los sistemas BRT más grandes y reconocidos a nivel mundial. </a:t>
            </a:r>
          </a:p>
          <a:p>
            <a:pPr marR="5080">
              <a:spcAft>
                <a:spcPts val="1200"/>
              </a:spcAft>
            </a:pPr>
            <a:r>
              <a:rPr lang="es-ES" sz="2800" dirty="0">
                <a:solidFill>
                  <a:srgbClr val="FFFFFF"/>
                </a:solidFill>
                <a:latin typeface="+mj-lt"/>
                <a:cs typeface="Microsoft Sans Serif"/>
              </a:rPr>
              <a:t>Con su extensa red de corredores exclusivos, ha mejorado significativamente la movilidad en una de las ciudades más congestionadas de América Latina. </a:t>
            </a:r>
          </a:p>
          <a:p>
            <a:pPr marR="5080">
              <a:spcAft>
                <a:spcPts val="1200"/>
              </a:spcAft>
            </a:pPr>
            <a:r>
              <a:rPr lang="es-ES" sz="2800" b="1" dirty="0">
                <a:solidFill>
                  <a:srgbClr val="D27F1D"/>
                </a:solidFill>
                <a:latin typeface="+mj-lt"/>
                <a:cs typeface="Microsoft Sans Serif"/>
              </a:rPr>
              <a:t>TransMilenio</a:t>
            </a:r>
            <a:r>
              <a:rPr lang="es-ES" sz="2800" dirty="0">
                <a:solidFill>
                  <a:srgbClr val="FFFFFF"/>
                </a:solidFill>
                <a:latin typeface="+mj-lt"/>
                <a:cs typeface="Microsoft Sans Serif"/>
              </a:rPr>
              <a:t> ha disminuido considerablemente los tiempos de viaje, logrando reducir hasta un 50% la duración de los mismos.</a:t>
            </a:r>
          </a:p>
        </p:txBody>
      </p:sp>
      <p:sp>
        <p:nvSpPr>
          <p:cNvPr id="11" name="object 4"/>
          <p:cNvSpPr txBox="1"/>
          <p:nvPr/>
        </p:nvSpPr>
        <p:spPr>
          <a:xfrm>
            <a:off x="12147549" y="2441735"/>
            <a:ext cx="4671018" cy="984885"/>
          </a:xfrm>
          <a:prstGeom prst="rect">
            <a:avLst/>
          </a:prstGeom>
        </p:spPr>
        <p:txBody>
          <a:bodyPr vert="horz" wrap="square" lIns="0" tIns="0" rIns="0" bIns="0" rtlCol="0">
            <a:spAutoFit/>
          </a:bodyPr>
          <a:lstStyle/>
          <a:p>
            <a:pPr marR="5080"/>
            <a:r>
              <a:rPr lang="es-UY" sz="3200" b="1" dirty="0">
                <a:solidFill>
                  <a:srgbClr val="FFFFFF"/>
                </a:solidFill>
                <a:latin typeface="+mj-lt"/>
                <a:cs typeface="Microsoft Sans Serif"/>
              </a:rPr>
              <a:t>TRANSMILENIO </a:t>
            </a:r>
          </a:p>
          <a:p>
            <a:pPr marR="5080"/>
            <a:r>
              <a:rPr lang="es-UY" sz="3200" i="1" dirty="0">
                <a:solidFill>
                  <a:srgbClr val="FFFFFF"/>
                </a:solidFill>
                <a:latin typeface="+mj-lt"/>
                <a:cs typeface="Microsoft Sans Serif"/>
              </a:rPr>
              <a:t>(Bogotá, Colombia)</a:t>
            </a:r>
            <a:endParaRPr lang="es-UY" sz="3200" i="1" dirty="0">
              <a:latin typeface="+mj-lt"/>
              <a:cs typeface="Gill Sans MT"/>
            </a:endParaRPr>
          </a:p>
        </p:txBody>
      </p:sp>
      <p:pic>
        <p:nvPicPr>
          <p:cNvPr id="1026" name="Picture 2" descr="https://www.infobae.com/new-resizer/Y_tAGjcCtNSveKMbHu_mfU_7gJc=/768x512/filters:format(webp):quality(85)/cloudfront-us-east-1.images.arcpublishing.com/infobae/J4HY264X4NCWNBEJHK3TNZ3NEY.jpg"/>
          <p:cNvPicPr>
            <a:picLocks noChangeAspect="1" noChangeArrowheads="1"/>
          </p:cNvPicPr>
          <p:nvPr/>
        </p:nvPicPr>
        <p:blipFill rotWithShape="1">
          <a:blip r:embed="rId3">
            <a:extLst>
              <a:ext uri="{28A0092B-C50C-407E-A947-70E740481C1C}">
                <a14:useLocalDpi xmlns:a14="http://schemas.microsoft.com/office/drawing/2010/main" val="0"/>
              </a:ext>
            </a:extLst>
          </a:blip>
          <a:srcRect l="13421" r="24385"/>
          <a:stretch/>
        </p:blipFill>
        <p:spPr bwMode="auto">
          <a:xfrm>
            <a:off x="1231952" y="1311275"/>
            <a:ext cx="8210498" cy="88010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9193" y="1850207"/>
            <a:ext cx="1447356" cy="200338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0650" y="233411"/>
            <a:ext cx="1996483" cy="1992264"/>
          </a:xfrm>
          <a:prstGeom prst="rect">
            <a:avLst/>
          </a:prstGeom>
        </p:spPr>
      </p:pic>
    </p:spTree>
    <p:extLst>
      <p:ext uri="{BB962C8B-B14F-4D97-AF65-F5344CB8AC3E}">
        <p14:creationId xmlns:p14="http://schemas.microsoft.com/office/powerpoint/2010/main" val="2665968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AF9F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783</TotalTime>
  <Words>1402</Words>
  <Application>Microsoft Office PowerPoint</Application>
  <PresentationFormat>Personalizado</PresentationFormat>
  <Paragraphs>121</Paragraphs>
  <Slides>18</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Arial</vt:lpstr>
      <vt:lpstr>Bahnschrift</vt:lpstr>
      <vt:lpstr>Calibri</vt:lpstr>
      <vt:lpstr>Calibri Light</vt:lpstr>
      <vt:lpstr>DIN Black</vt:lpstr>
      <vt:lpstr>Lato</vt:lpstr>
      <vt:lpstr>Lucida Sans</vt:lpstr>
      <vt:lpstr>Microsoft Sans Serif</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dc:title>
  <dc:creator>Jessica Aharonov</dc:creator>
  <cp:lastModifiedBy>Nicolás Presno</cp:lastModifiedBy>
  <cp:revision>56</cp:revision>
  <dcterms:created xsi:type="dcterms:W3CDTF">2024-08-08T08:34:54Z</dcterms:created>
  <dcterms:modified xsi:type="dcterms:W3CDTF">2025-06-17T16:59:39Z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2024-08-08T00:00:00Z</vt:filetime>
  </property>
  <property fmtid="{D5CDD505-2E9C-101B-9397-08002B2CF9AE}" pid="3" name="LastSaved">
    <vt:filetime>2024-08-08T00:00:00Z</vt:filetime>
  </property>
</Properties>
</file>