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handoutMasterIdLst>
    <p:handoutMasterId r:id="rId86"/>
  </p:handoutMasterIdLst>
  <p:sldIdLst>
    <p:sldId id="256" r:id="rId2"/>
    <p:sldId id="257" r:id="rId3"/>
    <p:sldId id="283" r:id="rId4"/>
    <p:sldId id="376" r:id="rId5"/>
    <p:sldId id="378" r:id="rId6"/>
    <p:sldId id="377" r:id="rId7"/>
    <p:sldId id="379" r:id="rId8"/>
    <p:sldId id="259" r:id="rId9"/>
    <p:sldId id="355" r:id="rId10"/>
    <p:sldId id="276" r:id="rId11"/>
    <p:sldId id="354" r:id="rId12"/>
    <p:sldId id="396" r:id="rId13"/>
    <p:sldId id="382" r:id="rId14"/>
    <p:sldId id="288" r:id="rId15"/>
    <p:sldId id="380" r:id="rId16"/>
    <p:sldId id="381" r:id="rId17"/>
    <p:sldId id="360" r:id="rId18"/>
    <p:sldId id="375" r:id="rId19"/>
    <p:sldId id="362" r:id="rId20"/>
    <p:sldId id="383" r:id="rId21"/>
    <p:sldId id="384" r:id="rId22"/>
    <p:sldId id="258" r:id="rId23"/>
    <p:sldId id="385" r:id="rId24"/>
    <p:sldId id="260" r:id="rId25"/>
    <p:sldId id="386" r:id="rId26"/>
    <p:sldId id="262" r:id="rId27"/>
    <p:sldId id="263" r:id="rId28"/>
    <p:sldId id="264" r:id="rId29"/>
    <p:sldId id="265" r:id="rId30"/>
    <p:sldId id="266" r:id="rId31"/>
    <p:sldId id="267" r:id="rId32"/>
    <p:sldId id="268" r:id="rId33"/>
    <p:sldId id="269" r:id="rId34"/>
    <p:sldId id="296" r:id="rId35"/>
    <p:sldId id="297" r:id="rId36"/>
    <p:sldId id="310" r:id="rId37"/>
    <p:sldId id="365" r:id="rId38"/>
    <p:sldId id="387" r:id="rId39"/>
    <p:sldId id="367" r:id="rId40"/>
    <p:sldId id="368" r:id="rId41"/>
    <p:sldId id="388" r:id="rId42"/>
    <p:sldId id="389" r:id="rId43"/>
    <p:sldId id="371" r:id="rId44"/>
    <p:sldId id="390" r:id="rId45"/>
    <p:sldId id="391" r:id="rId46"/>
    <p:sldId id="392" r:id="rId47"/>
    <p:sldId id="399" r:id="rId48"/>
    <p:sldId id="400" r:id="rId49"/>
    <p:sldId id="401" r:id="rId50"/>
    <p:sldId id="402" r:id="rId51"/>
    <p:sldId id="403" r:id="rId52"/>
    <p:sldId id="404" r:id="rId53"/>
    <p:sldId id="405" r:id="rId54"/>
    <p:sldId id="406" r:id="rId55"/>
    <p:sldId id="407" r:id="rId56"/>
    <p:sldId id="408" r:id="rId57"/>
    <p:sldId id="409" r:id="rId58"/>
    <p:sldId id="410" r:id="rId59"/>
    <p:sldId id="411" r:id="rId60"/>
    <p:sldId id="412" r:id="rId61"/>
    <p:sldId id="413" r:id="rId62"/>
    <p:sldId id="414" r:id="rId63"/>
    <p:sldId id="415" r:id="rId64"/>
    <p:sldId id="416" r:id="rId65"/>
    <p:sldId id="314" r:id="rId66"/>
    <p:sldId id="315" r:id="rId67"/>
    <p:sldId id="369" r:id="rId68"/>
    <p:sldId id="372" r:id="rId69"/>
    <p:sldId id="373" r:id="rId70"/>
    <p:sldId id="370" r:id="rId71"/>
    <p:sldId id="320" r:id="rId72"/>
    <p:sldId id="325" r:id="rId73"/>
    <p:sldId id="321" r:id="rId74"/>
    <p:sldId id="394" r:id="rId75"/>
    <p:sldId id="397" r:id="rId76"/>
    <p:sldId id="326" r:id="rId77"/>
    <p:sldId id="363" r:id="rId78"/>
    <p:sldId id="398" r:id="rId79"/>
    <p:sldId id="366" r:id="rId80"/>
    <p:sldId id="327" r:id="rId81"/>
    <p:sldId id="328" r:id="rId82"/>
    <p:sldId id="329" r:id="rId83"/>
    <p:sldId id="261" r:id="rId84"/>
  </p:sldIdLst>
  <p:sldSz cx="12192000" cy="6858000"/>
  <p:notesSz cx="6858000" cy="9144000"/>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4DB23AB2-8B0C-4CCF-9F0F-0976C00FD2EB}">
          <p14:sldIdLst>
            <p14:sldId id="256"/>
            <p14:sldId id="257"/>
            <p14:sldId id="283"/>
            <p14:sldId id="376"/>
            <p14:sldId id="378"/>
            <p14:sldId id="377"/>
            <p14:sldId id="379"/>
            <p14:sldId id="259"/>
            <p14:sldId id="355"/>
            <p14:sldId id="276"/>
            <p14:sldId id="354"/>
            <p14:sldId id="396"/>
            <p14:sldId id="382"/>
            <p14:sldId id="288"/>
            <p14:sldId id="380"/>
            <p14:sldId id="381"/>
            <p14:sldId id="360"/>
            <p14:sldId id="375"/>
            <p14:sldId id="362"/>
          </p14:sldIdLst>
        </p14:section>
        <p14:section name="Sección sin título" id="{9EDB8FB4-F972-4642-9799-5EAE24F3BF99}">
          <p14:sldIdLst>
            <p14:sldId id="383"/>
            <p14:sldId id="384"/>
            <p14:sldId id="258"/>
            <p14:sldId id="385"/>
            <p14:sldId id="260"/>
            <p14:sldId id="386"/>
            <p14:sldId id="262"/>
            <p14:sldId id="263"/>
            <p14:sldId id="264"/>
            <p14:sldId id="265"/>
            <p14:sldId id="266"/>
            <p14:sldId id="267"/>
            <p14:sldId id="268"/>
            <p14:sldId id="269"/>
            <p14:sldId id="296"/>
            <p14:sldId id="297"/>
            <p14:sldId id="310"/>
            <p14:sldId id="365"/>
            <p14:sldId id="387"/>
            <p14:sldId id="367"/>
            <p14:sldId id="368"/>
            <p14:sldId id="388"/>
            <p14:sldId id="389"/>
            <p14:sldId id="371"/>
            <p14:sldId id="390"/>
            <p14:sldId id="391"/>
            <p14:sldId id="392"/>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314"/>
            <p14:sldId id="315"/>
            <p14:sldId id="369"/>
            <p14:sldId id="372"/>
            <p14:sldId id="373"/>
            <p14:sldId id="370"/>
            <p14:sldId id="320"/>
            <p14:sldId id="325"/>
            <p14:sldId id="321"/>
            <p14:sldId id="394"/>
            <p14:sldId id="397"/>
            <p14:sldId id="326"/>
            <p14:sldId id="363"/>
            <p14:sldId id="398"/>
            <p14:sldId id="366"/>
            <p14:sldId id="327"/>
            <p14:sldId id="328"/>
            <p14:sldId id="329"/>
            <p14:sldId id="2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67"/>
    <p:restoredTop sz="94624"/>
  </p:normalViewPr>
  <p:slideViewPr>
    <p:cSldViewPr snapToGrid="0" snapToObjects="1">
      <p:cViewPr>
        <p:scale>
          <a:sx n="59" d="100"/>
          <a:sy n="59" d="100"/>
        </p:scale>
        <p:origin x="1392"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307333634423609E-2"/>
          <c:y val="0.11378186974128263"/>
          <c:w val="0.8934431156111986"/>
          <c:h val="0.82867663626325616"/>
        </c:manualLayout>
      </c:layout>
      <c:barChart>
        <c:barDir val="col"/>
        <c:grouping val="clustered"/>
        <c:varyColors val="0"/>
        <c:ser>
          <c:idx val="0"/>
          <c:order val="0"/>
          <c:tx>
            <c:strRef>
              <c:f>'[Copia de Evolución Padrón 9-2021.xlsx]Socios activos 2010-092021'!$B$1</c:f>
              <c:strCache>
                <c:ptCount val="1"/>
                <c:pt idx="0">
                  <c:v>Socios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'[Copia de Evolución Padrón 9-2021.xlsx]Socios activos 2010-092021'!$A$2:$A$13</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11/2021</c:v>
                </c:pt>
              </c:strCache>
            </c:strRef>
          </c:cat>
          <c:val>
            <c:numRef>
              <c:f>'[Copia de Evolución Padrón 9-2021.xlsx]Socios activos 2010-092021'!$B$2:$B$13</c:f>
              <c:numCache>
                <c:formatCode>General</c:formatCode>
                <c:ptCount val="12"/>
                <c:pt idx="0">
                  <c:v>2282</c:v>
                </c:pt>
                <c:pt idx="1">
                  <c:v>2328</c:v>
                </c:pt>
                <c:pt idx="2">
                  <c:v>2394</c:v>
                </c:pt>
                <c:pt idx="3">
                  <c:v>2488</c:v>
                </c:pt>
                <c:pt idx="4">
                  <c:v>2538</c:v>
                </c:pt>
                <c:pt idx="5">
                  <c:v>2531</c:v>
                </c:pt>
                <c:pt idx="6">
                  <c:v>2461</c:v>
                </c:pt>
                <c:pt idx="7">
                  <c:v>2379</c:v>
                </c:pt>
                <c:pt idx="8">
                  <c:v>2367</c:v>
                </c:pt>
                <c:pt idx="9">
                  <c:v>2417</c:v>
                </c:pt>
                <c:pt idx="10">
                  <c:v>2436</c:v>
                </c:pt>
                <c:pt idx="11">
                  <c:v>2416</c:v>
                </c:pt>
              </c:numCache>
            </c:numRef>
          </c:val>
          <c:extLst>
            <c:ext xmlns:c16="http://schemas.microsoft.com/office/drawing/2014/chart" uri="{C3380CC4-5D6E-409C-BE32-E72D297353CC}">
              <c16:uniqueId val="{00000000-D678-4EEA-B463-55D310CECECB}"/>
            </c:ext>
          </c:extLst>
        </c:ser>
        <c:dLbls>
          <c:showLegendKey val="0"/>
          <c:showVal val="0"/>
          <c:showCatName val="0"/>
          <c:showSerName val="0"/>
          <c:showPercent val="0"/>
          <c:showBubbleSize val="0"/>
        </c:dLbls>
        <c:gapWidth val="100"/>
        <c:overlap val="-24"/>
        <c:axId val="731006864"/>
        <c:axId val="731007408"/>
      </c:barChart>
      <c:catAx>
        <c:axId val="731006864"/>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Año</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Y"/>
            </a:p>
          </c:txPr>
        </c:title>
        <c:numFmt formatCode="General"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Y"/>
          </a:p>
        </c:txPr>
        <c:crossAx val="731007408"/>
        <c:crosses val="autoZero"/>
        <c:auto val="1"/>
        <c:lblAlgn val="ctr"/>
        <c:lblOffset val="100"/>
        <c:noMultiLvlLbl val="0"/>
      </c:catAx>
      <c:valAx>
        <c:axId val="731007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Cantidad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Y"/>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UY"/>
          </a:p>
        </c:txPr>
        <c:crossAx val="731006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UY"/>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0"/>
    </c:view3D>
    <c:floor>
      <c:thickness val="0"/>
    </c:floor>
    <c:sideWall>
      <c:thickness val="0"/>
    </c:sideWall>
    <c:backWall>
      <c:thickness val="0"/>
    </c:backWall>
    <c:plotArea>
      <c:layout>
        <c:manualLayout>
          <c:layoutTarget val="inner"/>
          <c:xMode val="edge"/>
          <c:yMode val="edge"/>
          <c:x val="3.4075955368786832E-2"/>
          <c:y val="1.9539812079562215E-2"/>
          <c:w val="0.96592404463121317"/>
          <c:h val="0.79458003788452525"/>
        </c:manualLayout>
      </c:layout>
      <c:line3DChart>
        <c:grouping val="standard"/>
        <c:varyColors val="0"/>
        <c:ser>
          <c:idx val="0"/>
          <c:order val="0"/>
          <c:tx>
            <c:strRef>
              <c:f>'[Copia de Evolución Padrón 9-2021.xlsx]bajas y altas '!$A$4</c:f>
              <c:strCache>
                <c:ptCount val="1"/>
                <c:pt idx="0">
                  <c:v>Alta</c:v>
                </c:pt>
              </c:strCache>
            </c:strRef>
          </c:tx>
          <c:cat>
            <c:strRef>
              <c:f>'[Copia de Evolución Padrón 9-2021.xlsx]bajas y altas '!$A$19:$A$31</c:f>
              <c:strCache>
                <c:ptCount val="13"/>
                <c:pt idx="0">
                  <c:v>nov-20</c:v>
                </c:pt>
                <c:pt idx="1">
                  <c:v>dic-20</c:v>
                </c:pt>
                <c:pt idx="2">
                  <c:v>ene-21</c:v>
                </c:pt>
                <c:pt idx="3">
                  <c:v>feb-21</c:v>
                </c:pt>
                <c:pt idx="4">
                  <c:v>mar-21</c:v>
                </c:pt>
                <c:pt idx="5">
                  <c:v>abr-21</c:v>
                </c:pt>
                <c:pt idx="6">
                  <c:v>may-21</c:v>
                </c:pt>
                <c:pt idx="7">
                  <c:v>jun-21</c:v>
                </c:pt>
                <c:pt idx="8">
                  <c:v>jul-21</c:v>
                </c:pt>
                <c:pt idx="9">
                  <c:v>ago-21</c:v>
                </c:pt>
                <c:pt idx="10">
                  <c:v>set-21</c:v>
                </c:pt>
                <c:pt idx="11">
                  <c:v>oct-21</c:v>
                </c:pt>
                <c:pt idx="12">
                  <c:v>nov-21</c:v>
                </c:pt>
              </c:strCache>
            </c:strRef>
          </c:cat>
          <c:val>
            <c:numRef>
              <c:f>'[Copia de Evolución Padrón 9-2021.xlsx]bajas y altas '!$B$5:$B$17</c:f>
              <c:numCache>
                <c:formatCode>General</c:formatCode>
                <c:ptCount val="13"/>
                <c:pt idx="0">
                  <c:v>19</c:v>
                </c:pt>
                <c:pt idx="1">
                  <c:v>9</c:v>
                </c:pt>
                <c:pt idx="2">
                  <c:v>3</c:v>
                </c:pt>
                <c:pt idx="3">
                  <c:v>3</c:v>
                </c:pt>
                <c:pt idx="4">
                  <c:v>8</c:v>
                </c:pt>
                <c:pt idx="5">
                  <c:v>24</c:v>
                </c:pt>
                <c:pt idx="6">
                  <c:v>15</c:v>
                </c:pt>
                <c:pt idx="7">
                  <c:v>9</c:v>
                </c:pt>
                <c:pt idx="8">
                  <c:v>6</c:v>
                </c:pt>
                <c:pt idx="9">
                  <c:v>11</c:v>
                </c:pt>
                <c:pt idx="10">
                  <c:v>18</c:v>
                </c:pt>
                <c:pt idx="11">
                  <c:v>12</c:v>
                </c:pt>
                <c:pt idx="12">
                  <c:v>6</c:v>
                </c:pt>
              </c:numCache>
            </c:numRef>
          </c:val>
          <c:smooth val="0"/>
          <c:extLst>
            <c:ext xmlns:c16="http://schemas.microsoft.com/office/drawing/2014/chart" uri="{C3380CC4-5D6E-409C-BE32-E72D297353CC}">
              <c16:uniqueId val="{00000000-013B-4598-BD6E-4F8F4A51778F}"/>
            </c:ext>
          </c:extLst>
        </c:ser>
        <c:ser>
          <c:idx val="1"/>
          <c:order val="1"/>
          <c:tx>
            <c:strRef>
              <c:f>'[Copia de Evolución Padrón 9-2021.xlsx]bajas y altas '!$A$18</c:f>
              <c:strCache>
                <c:ptCount val="1"/>
                <c:pt idx="0">
                  <c:v>Bajas</c:v>
                </c:pt>
              </c:strCache>
            </c:strRef>
          </c:tx>
          <c:cat>
            <c:strRef>
              <c:f>'[Copia de Evolución Padrón 9-2021.xlsx]bajas y altas '!$A$19:$A$31</c:f>
              <c:strCache>
                <c:ptCount val="13"/>
                <c:pt idx="0">
                  <c:v>nov-20</c:v>
                </c:pt>
                <c:pt idx="1">
                  <c:v>dic-20</c:v>
                </c:pt>
                <c:pt idx="2">
                  <c:v>ene-21</c:v>
                </c:pt>
                <c:pt idx="3">
                  <c:v>feb-21</c:v>
                </c:pt>
                <c:pt idx="4">
                  <c:v>mar-21</c:v>
                </c:pt>
                <c:pt idx="5">
                  <c:v>abr-21</c:v>
                </c:pt>
                <c:pt idx="6">
                  <c:v>may-21</c:v>
                </c:pt>
                <c:pt idx="7">
                  <c:v>jun-21</c:v>
                </c:pt>
                <c:pt idx="8">
                  <c:v>jul-21</c:v>
                </c:pt>
                <c:pt idx="9">
                  <c:v>ago-21</c:v>
                </c:pt>
                <c:pt idx="10">
                  <c:v>set-21</c:v>
                </c:pt>
                <c:pt idx="11">
                  <c:v>oct-21</c:v>
                </c:pt>
                <c:pt idx="12">
                  <c:v>nov-21</c:v>
                </c:pt>
              </c:strCache>
            </c:strRef>
          </c:cat>
          <c:val>
            <c:numRef>
              <c:f>'[Copia de Evolución Padrón 9-2021.xlsx]bajas y altas '!$B$19:$B$31</c:f>
              <c:numCache>
                <c:formatCode>General</c:formatCode>
                <c:ptCount val="13"/>
                <c:pt idx="0">
                  <c:v>19</c:v>
                </c:pt>
                <c:pt idx="1">
                  <c:v>10</c:v>
                </c:pt>
                <c:pt idx="2">
                  <c:v>15</c:v>
                </c:pt>
                <c:pt idx="3">
                  <c:v>10</c:v>
                </c:pt>
                <c:pt idx="4">
                  <c:v>13</c:v>
                </c:pt>
                <c:pt idx="5">
                  <c:v>12</c:v>
                </c:pt>
                <c:pt idx="6">
                  <c:v>13</c:v>
                </c:pt>
                <c:pt idx="7">
                  <c:v>5</c:v>
                </c:pt>
                <c:pt idx="8">
                  <c:v>15</c:v>
                </c:pt>
                <c:pt idx="9">
                  <c:v>14</c:v>
                </c:pt>
                <c:pt idx="10">
                  <c:v>12</c:v>
                </c:pt>
                <c:pt idx="11">
                  <c:v>8</c:v>
                </c:pt>
                <c:pt idx="12">
                  <c:v>15</c:v>
                </c:pt>
              </c:numCache>
            </c:numRef>
          </c:val>
          <c:smooth val="0"/>
          <c:extLst>
            <c:ext xmlns:c16="http://schemas.microsoft.com/office/drawing/2014/chart" uri="{C3380CC4-5D6E-409C-BE32-E72D297353CC}">
              <c16:uniqueId val="{00000001-013B-4598-BD6E-4F8F4A51778F}"/>
            </c:ext>
          </c:extLst>
        </c:ser>
        <c:dLbls>
          <c:showLegendKey val="0"/>
          <c:showVal val="0"/>
          <c:showCatName val="0"/>
          <c:showSerName val="0"/>
          <c:showPercent val="0"/>
          <c:showBubbleSize val="0"/>
        </c:dLbls>
        <c:axId val="731009040"/>
        <c:axId val="731004144"/>
        <c:axId val="843545440"/>
      </c:line3DChart>
      <c:catAx>
        <c:axId val="731009040"/>
        <c:scaling>
          <c:orientation val="minMax"/>
        </c:scaling>
        <c:delete val="0"/>
        <c:axPos val="b"/>
        <c:title>
          <c:tx>
            <c:rich>
              <a:bodyPr/>
              <a:lstStyle/>
              <a:p>
                <a:pPr>
                  <a:defRPr/>
                </a:pPr>
                <a:r>
                  <a:rPr lang="en-US"/>
                  <a:t>Mes</a:t>
                </a:r>
              </a:p>
            </c:rich>
          </c:tx>
          <c:layout>
            <c:manualLayout>
              <c:xMode val="edge"/>
              <c:yMode val="edge"/>
              <c:x val="0.47012902319900418"/>
              <c:y val="0.70573762191763068"/>
            </c:manualLayout>
          </c:layout>
          <c:overlay val="0"/>
        </c:title>
        <c:numFmt formatCode="General" sourceLinked="1"/>
        <c:majorTickMark val="none"/>
        <c:minorTickMark val="none"/>
        <c:tickLblPos val="nextTo"/>
        <c:crossAx val="731004144"/>
        <c:crosses val="autoZero"/>
        <c:auto val="1"/>
        <c:lblAlgn val="ctr"/>
        <c:lblOffset val="100"/>
        <c:noMultiLvlLbl val="0"/>
      </c:catAx>
      <c:valAx>
        <c:axId val="731004144"/>
        <c:scaling>
          <c:orientation val="minMax"/>
        </c:scaling>
        <c:delete val="0"/>
        <c:axPos val="l"/>
        <c:majorGridlines/>
        <c:title>
          <c:tx>
            <c:rich>
              <a:bodyPr/>
              <a:lstStyle/>
              <a:p>
                <a:pPr>
                  <a:defRPr/>
                </a:pPr>
                <a:r>
                  <a:rPr lang="en-US"/>
                  <a:t>Cantidad</a:t>
                </a:r>
              </a:p>
            </c:rich>
          </c:tx>
          <c:layout>
            <c:manualLayout>
              <c:xMode val="edge"/>
              <c:yMode val="edge"/>
              <c:x val="9.9097019004904885E-4"/>
              <c:y val="0.3471829331518746"/>
            </c:manualLayout>
          </c:layout>
          <c:overlay val="0"/>
        </c:title>
        <c:numFmt formatCode="General" sourceLinked="1"/>
        <c:majorTickMark val="none"/>
        <c:minorTickMark val="none"/>
        <c:tickLblPos val="nextTo"/>
        <c:crossAx val="731009040"/>
        <c:crosses val="autoZero"/>
        <c:crossBetween val="between"/>
      </c:valAx>
      <c:serAx>
        <c:axId val="843545440"/>
        <c:scaling>
          <c:orientation val="minMax"/>
        </c:scaling>
        <c:delete val="0"/>
        <c:axPos val="b"/>
        <c:majorTickMark val="none"/>
        <c:minorTickMark val="none"/>
        <c:tickLblPos val="none"/>
        <c:crossAx val="731004144"/>
        <c:crosses val="autoZero"/>
      </c:serAx>
      <c:dTable>
        <c:showHorzBorder val="1"/>
        <c:showVertBorder val="1"/>
        <c:showOutline val="1"/>
        <c:showKeys val="1"/>
      </c:dTable>
      <c:spPr>
        <a:noFill/>
        <a:ln w="25400">
          <a:noFill/>
        </a:ln>
      </c:spPr>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FA54A88-814B-2747-AFE8-40E2BB9D2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Y"/>
          </a:p>
        </p:txBody>
      </p:sp>
      <p:sp>
        <p:nvSpPr>
          <p:cNvPr id="3" name="Marcador de fecha 2">
            <a:extLst>
              <a:ext uri="{FF2B5EF4-FFF2-40B4-BE49-F238E27FC236}">
                <a16:creationId xmlns:a16="http://schemas.microsoft.com/office/drawing/2014/main" id="{A3713940-FE06-A04D-B324-53A03186E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203DCF-5C10-5143-8F47-40FFAD227F76}" type="datetime1">
              <a:rPr lang="es-UY" smtClean="0"/>
              <a:t>8/12/2021</a:t>
            </a:fld>
            <a:endParaRPr lang="es-UY"/>
          </a:p>
        </p:txBody>
      </p:sp>
      <p:sp>
        <p:nvSpPr>
          <p:cNvPr id="4" name="Marcador de pie de página 3">
            <a:extLst>
              <a:ext uri="{FF2B5EF4-FFF2-40B4-BE49-F238E27FC236}">
                <a16:creationId xmlns:a16="http://schemas.microsoft.com/office/drawing/2014/main" id="{8E95F449-12C7-1B42-840E-C97F1F7401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s-UY"/>
              <a:t>SAU</a:t>
            </a:r>
          </a:p>
        </p:txBody>
      </p:sp>
      <p:sp>
        <p:nvSpPr>
          <p:cNvPr id="5" name="Marcador de número de diapositiva 4">
            <a:extLst>
              <a:ext uri="{FF2B5EF4-FFF2-40B4-BE49-F238E27FC236}">
                <a16:creationId xmlns:a16="http://schemas.microsoft.com/office/drawing/2014/main" id="{3664DA8B-FC07-7F41-B64B-551232B204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A45D31-4DC4-0247-AE3A-4A44581186F6}" type="slidenum">
              <a:rPr lang="es-UY" smtClean="0"/>
              <a:t>‹Nº›</a:t>
            </a:fld>
            <a:endParaRPr lang="es-UY"/>
          </a:p>
        </p:txBody>
      </p:sp>
    </p:spTree>
    <p:extLst>
      <p:ext uri="{BB962C8B-B14F-4D97-AF65-F5344CB8AC3E}">
        <p14:creationId xmlns:p14="http://schemas.microsoft.com/office/powerpoint/2010/main" val="33704537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3F09A-E400-8148-9895-8F49300920CB}" type="datetime1">
              <a:rPr lang="es-UY" smtClean="0"/>
              <a:t>8/12/2021</a:t>
            </a:fld>
            <a:endParaRPr lang="es-UY"/>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s-UY"/>
              <a:t>SAU</a:t>
            </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54E330-6431-6943-9840-FE408E16151B}" type="slidenum">
              <a:rPr lang="es-UY" smtClean="0"/>
              <a:t>‹Nº›</a:t>
            </a:fld>
            <a:endParaRPr lang="es-UY"/>
          </a:p>
        </p:txBody>
      </p:sp>
    </p:spTree>
    <p:extLst>
      <p:ext uri="{BB962C8B-B14F-4D97-AF65-F5344CB8AC3E}">
        <p14:creationId xmlns:p14="http://schemas.microsoft.com/office/powerpoint/2010/main" val="315705462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03f6d29119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103f6d29119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03f6d29119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g103f6d29119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3f6d29119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g103f6d29119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pie de página 3"/>
          <p:cNvSpPr>
            <a:spLocks noGrp="1"/>
          </p:cNvSpPr>
          <p:nvPr>
            <p:ph type="ftr" sz="quarter" idx="4"/>
          </p:nvPr>
        </p:nvSpPr>
        <p:spPr/>
        <p:txBody>
          <a:bodyPr/>
          <a:lstStyle/>
          <a:p>
            <a:r>
              <a:rPr lang="es-UY"/>
              <a:t>SAU</a:t>
            </a:r>
          </a:p>
        </p:txBody>
      </p:sp>
      <p:sp>
        <p:nvSpPr>
          <p:cNvPr id="5" name="Marcador de número de diapositiva 4"/>
          <p:cNvSpPr>
            <a:spLocks noGrp="1"/>
          </p:cNvSpPr>
          <p:nvPr>
            <p:ph type="sldNum" sz="quarter" idx="5"/>
          </p:nvPr>
        </p:nvSpPr>
        <p:spPr/>
        <p:txBody>
          <a:bodyPr/>
          <a:lstStyle/>
          <a:p>
            <a:fld id="{AD54E330-6431-6943-9840-FE408E16151B}" type="slidenum">
              <a:rPr lang="es-UY" smtClean="0"/>
              <a:t>83</a:t>
            </a:fld>
            <a:endParaRPr lang="es-UY"/>
          </a:p>
        </p:txBody>
      </p:sp>
    </p:spTree>
    <p:extLst>
      <p:ext uri="{BB962C8B-B14F-4D97-AF65-F5344CB8AC3E}">
        <p14:creationId xmlns:p14="http://schemas.microsoft.com/office/powerpoint/2010/main" val="1656260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03f6d29119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g103f6d2911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03f6d29119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g103f6d29119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3f6d29119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103f6d2911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03f6d29119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103f6d29119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03f6d29119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103f6d29119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03E91-D970-A74F-8740-62020AC9A62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Y"/>
          </a:p>
        </p:txBody>
      </p:sp>
      <p:sp>
        <p:nvSpPr>
          <p:cNvPr id="3" name="Subtítulo 2">
            <a:extLst>
              <a:ext uri="{FF2B5EF4-FFF2-40B4-BE49-F238E27FC236}">
                <a16:creationId xmlns:a16="http://schemas.microsoft.com/office/drawing/2014/main" id="{16E83255-CB1C-DA43-ABB4-38D83C235F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UY"/>
          </a:p>
        </p:txBody>
      </p:sp>
      <p:sp>
        <p:nvSpPr>
          <p:cNvPr id="4" name="Marcador de fecha 3">
            <a:extLst>
              <a:ext uri="{FF2B5EF4-FFF2-40B4-BE49-F238E27FC236}">
                <a16:creationId xmlns:a16="http://schemas.microsoft.com/office/drawing/2014/main" id="{2855C9C6-269B-404E-AF22-8A8193FD58B5}"/>
              </a:ext>
            </a:extLst>
          </p:cNvPr>
          <p:cNvSpPr>
            <a:spLocks noGrp="1"/>
          </p:cNvSpPr>
          <p:nvPr>
            <p:ph type="dt" sz="half" idx="10"/>
          </p:nvPr>
        </p:nvSpPr>
        <p:spPr/>
        <p:txBody>
          <a:bodyPr/>
          <a:lstStyle/>
          <a:p>
            <a:fld id="{73C0D1AE-619F-7240-959B-5C4F7E376BEA}" type="datetime1">
              <a:rPr lang="es-UY" smtClean="0"/>
              <a:t>8/12/2021</a:t>
            </a:fld>
            <a:endParaRPr lang="es-UY"/>
          </a:p>
        </p:txBody>
      </p:sp>
      <p:sp>
        <p:nvSpPr>
          <p:cNvPr id="5" name="Marcador de pie de página 4">
            <a:extLst>
              <a:ext uri="{FF2B5EF4-FFF2-40B4-BE49-F238E27FC236}">
                <a16:creationId xmlns:a16="http://schemas.microsoft.com/office/drawing/2014/main" id="{41C5B458-2302-8143-95BA-F1140C60FFA3}"/>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C304753E-72C3-0249-A54B-CDDC8C69B516}"/>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2746373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071E35-8F8C-A943-AC3D-E0DE273C6CAB}"/>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texto vertical 2">
            <a:extLst>
              <a:ext uri="{FF2B5EF4-FFF2-40B4-BE49-F238E27FC236}">
                <a16:creationId xmlns:a16="http://schemas.microsoft.com/office/drawing/2014/main" id="{7A4B55CA-593F-6349-9804-DA32AE1C9F4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0FBAE3BA-4767-DF4E-9B8F-D39B3628D00C}"/>
              </a:ext>
            </a:extLst>
          </p:cNvPr>
          <p:cNvSpPr>
            <a:spLocks noGrp="1"/>
          </p:cNvSpPr>
          <p:nvPr>
            <p:ph type="dt" sz="half" idx="10"/>
          </p:nvPr>
        </p:nvSpPr>
        <p:spPr/>
        <p:txBody>
          <a:bodyPr/>
          <a:lstStyle/>
          <a:p>
            <a:fld id="{48BF9BAA-2812-7449-8854-6E4A20DD78F5}" type="datetime1">
              <a:rPr lang="es-UY" smtClean="0"/>
              <a:t>8/12/2021</a:t>
            </a:fld>
            <a:endParaRPr lang="es-UY"/>
          </a:p>
        </p:txBody>
      </p:sp>
      <p:sp>
        <p:nvSpPr>
          <p:cNvPr id="5" name="Marcador de pie de página 4">
            <a:extLst>
              <a:ext uri="{FF2B5EF4-FFF2-40B4-BE49-F238E27FC236}">
                <a16:creationId xmlns:a16="http://schemas.microsoft.com/office/drawing/2014/main" id="{B4A44A6E-BC6C-944D-A216-B5A72C439536}"/>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2C11CD5C-31A0-5A48-A2B9-B6D61AA9B4A0}"/>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2093008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F1B27A6-7D5F-FF49-B488-A66CC4C36D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Y"/>
          </a:p>
        </p:txBody>
      </p:sp>
      <p:sp>
        <p:nvSpPr>
          <p:cNvPr id="3" name="Marcador de texto vertical 2">
            <a:extLst>
              <a:ext uri="{FF2B5EF4-FFF2-40B4-BE49-F238E27FC236}">
                <a16:creationId xmlns:a16="http://schemas.microsoft.com/office/drawing/2014/main" id="{F7A09DCF-C7AD-9147-B803-8D3CAD36062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F699A810-5438-F04C-8560-15D3E0550A8C}"/>
              </a:ext>
            </a:extLst>
          </p:cNvPr>
          <p:cNvSpPr>
            <a:spLocks noGrp="1"/>
          </p:cNvSpPr>
          <p:nvPr>
            <p:ph type="dt" sz="half" idx="10"/>
          </p:nvPr>
        </p:nvSpPr>
        <p:spPr/>
        <p:txBody>
          <a:bodyPr/>
          <a:lstStyle/>
          <a:p>
            <a:fld id="{3F01FDDF-3658-664F-9CA9-BD5FDE9AD7C2}" type="datetime1">
              <a:rPr lang="es-UY" smtClean="0"/>
              <a:t>8/12/2021</a:t>
            </a:fld>
            <a:endParaRPr lang="es-UY"/>
          </a:p>
        </p:txBody>
      </p:sp>
      <p:sp>
        <p:nvSpPr>
          <p:cNvPr id="5" name="Marcador de pie de página 4">
            <a:extLst>
              <a:ext uri="{FF2B5EF4-FFF2-40B4-BE49-F238E27FC236}">
                <a16:creationId xmlns:a16="http://schemas.microsoft.com/office/drawing/2014/main" id="{C274872D-818E-1245-A275-A7FE19550706}"/>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17834C64-80A1-1F42-A2BA-1ABA50DA32F0}"/>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28346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466E0F-7C8E-D445-83C0-A65D8CFCAD26}"/>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A2DF398A-6895-654C-A4E9-8DA9BE0AB91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6BB83D93-8536-1F48-B03C-19015FA275EB}"/>
              </a:ext>
            </a:extLst>
          </p:cNvPr>
          <p:cNvSpPr>
            <a:spLocks noGrp="1"/>
          </p:cNvSpPr>
          <p:nvPr>
            <p:ph type="dt" sz="half" idx="10"/>
          </p:nvPr>
        </p:nvSpPr>
        <p:spPr/>
        <p:txBody>
          <a:bodyPr/>
          <a:lstStyle/>
          <a:p>
            <a:fld id="{BF9E59F6-BEBA-8444-B02C-08EB502DBDD2}" type="datetime1">
              <a:rPr lang="es-UY" smtClean="0"/>
              <a:t>8/12/2021</a:t>
            </a:fld>
            <a:endParaRPr lang="es-UY"/>
          </a:p>
        </p:txBody>
      </p:sp>
      <p:sp>
        <p:nvSpPr>
          <p:cNvPr id="5" name="Marcador de pie de página 4">
            <a:extLst>
              <a:ext uri="{FF2B5EF4-FFF2-40B4-BE49-F238E27FC236}">
                <a16:creationId xmlns:a16="http://schemas.microsoft.com/office/drawing/2014/main" id="{CA2C59DE-8B56-0741-9E57-6AEB88CE74E9}"/>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6975779C-970B-E24E-A9C9-D23E4684B96B}"/>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425147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2F58C8-FF25-F544-8522-76A270C3533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F5C29D14-4913-804B-BE80-B110494BC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DF245B4-008F-234D-AC5D-3313373F10B2}"/>
              </a:ext>
            </a:extLst>
          </p:cNvPr>
          <p:cNvSpPr>
            <a:spLocks noGrp="1"/>
          </p:cNvSpPr>
          <p:nvPr>
            <p:ph type="dt" sz="half" idx="10"/>
          </p:nvPr>
        </p:nvSpPr>
        <p:spPr/>
        <p:txBody>
          <a:bodyPr/>
          <a:lstStyle/>
          <a:p>
            <a:fld id="{CDBA201C-538A-B141-A764-3325D215265A}" type="datetime1">
              <a:rPr lang="es-UY" smtClean="0"/>
              <a:t>8/12/2021</a:t>
            </a:fld>
            <a:endParaRPr lang="es-UY"/>
          </a:p>
        </p:txBody>
      </p:sp>
      <p:sp>
        <p:nvSpPr>
          <p:cNvPr id="5" name="Marcador de pie de página 4">
            <a:extLst>
              <a:ext uri="{FF2B5EF4-FFF2-40B4-BE49-F238E27FC236}">
                <a16:creationId xmlns:a16="http://schemas.microsoft.com/office/drawing/2014/main" id="{33D0BEFF-5984-6F4F-A932-6428147EFDA3}"/>
              </a:ext>
            </a:extLst>
          </p:cNvPr>
          <p:cNvSpPr>
            <a:spLocks noGrp="1"/>
          </p:cNvSpPr>
          <p:nvPr>
            <p:ph type="ftr" sz="quarter" idx="11"/>
          </p:nvPr>
        </p:nvSpPr>
        <p:spPr/>
        <p:txBody>
          <a:bodyPr/>
          <a:lstStyle/>
          <a:p>
            <a:endParaRPr lang="es-UY"/>
          </a:p>
        </p:txBody>
      </p:sp>
      <p:sp>
        <p:nvSpPr>
          <p:cNvPr id="6" name="Marcador de número de diapositiva 5">
            <a:extLst>
              <a:ext uri="{FF2B5EF4-FFF2-40B4-BE49-F238E27FC236}">
                <a16:creationId xmlns:a16="http://schemas.microsoft.com/office/drawing/2014/main" id="{485BFCF2-A72A-4940-9081-FDBBB0A09041}"/>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1226481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C5B7D-78A5-7840-AA33-AE4F0D0FBCE5}"/>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238FB56A-4422-7044-A64D-3DD734E7EF7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contenido 3">
            <a:extLst>
              <a:ext uri="{FF2B5EF4-FFF2-40B4-BE49-F238E27FC236}">
                <a16:creationId xmlns:a16="http://schemas.microsoft.com/office/drawing/2014/main" id="{9BFFAC9F-DADC-5C47-AA9F-36B1CA8DB7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fecha 4">
            <a:extLst>
              <a:ext uri="{FF2B5EF4-FFF2-40B4-BE49-F238E27FC236}">
                <a16:creationId xmlns:a16="http://schemas.microsoft.com/office/drawing/2014/main" id="{4EB86F61-B02B-C344-A4B3-6D07610CB897}"/>
              </a:ext>
            </a:extLst>
          </p:cNvPr>
          <p:cNvSpPr>
            <a:spLocks noGrp="1"/>
          </p:cNvSpPr>
          <p:nvPr>
            <p:ph type="dt" sz="half" idx="10"/>
          </p:nvPr>
        </p:nvSpPr>
        <p:spPr/>
        <p:txBody>
          <a:bodyPr/>
          <a:lstStyle/>
          <a:p>
            <a:fld id="{391ED797-7CA6-A240-B3F0-970C21F83210}" type="datetime1">
              <a:rPr lang="es-UY" smtClean="0"/>
              <a:t>8/12/2021</a:t>
            </a:fld>
            <a:endParaRPr lang="es-UY"/>
          </a:p>
        </p:txBody>
      </p:sp>
      <p:sp>
        <p:nvSpPr>
          <p:cNvPr id="6" name="Marcador de pie de página 5">
            <a:extLst>
              <a:ext uri="{FF2B5EF4-FFF2-40B4-BE49-F238E27FC236}">
                <a16:creationId xmlns:a16="http://schemas.microsoft.com/office/drawing/2014/main" id="{B6C6F767-2991-2245-A3FA-0ADEE408F4B1}"/>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6A809DBE-66AA-654E-B463-36102CAD6AE1}"/>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2466702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0950D-0391-B44A-A2E8-19035BD30D2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DA25B88E-4DC4-8F41-B123-AED73FEAFE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521B556-5954-3740-9EBA-CF7AA79E982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texto 4">
            <a:extLst>
              <a:ext uri="{FF2B5EF4-FFF2-40B4-BE49-F238E27FC236}">
                <a16:creationId xmlns:a16="http://schemas.microsoft.com/office/drawing/2014/main" id="{35CCCAE2-E4B1-3643-8965-5D13440D9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C119C41-B6AE-BE4D-9AD2-AF315E34E3C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Marcador de fecha 6">
            <a:extLst>
              <a:ext uri="{FF2B5EF4-FFF2-40B4-BE49-F238E27FC236}">
                <a16:creationId xmlns:a16="http://schemas.microsoft.com/office/drawing/2014/main" id="{F3F46507-6E6E-B047-B66B-C7403C7359CA}"/>
              </a:ext>
            </a:extLst>
          </p:cNvPr>
          <p:cNvSpPr>
            <a:spLocks noGrp="1"/>
          </p:cNvSpPr>
          <p:nvPr>
            <p:ph type="dt" sz="half" idx="10"/>
          </p:nvPr>
        </p:nvSpPr>
        <p:spPr/>
        <p:txBody>
          <a:bodyPr/>
          <a:lstStyle/>
          <a:p>
            <a:fld id="{19F0B23D-AD34-F540-83A0-9D66BA44106A}" type="datetime1">
              <a:rPr lang="es-UY" smtClean="0"/>
              <a:t>8/12/2021</a:t>
            </a:fld>
            <a:endParaRPr lang="es-UY"/>
          </a:p>
        </p:txBody>
      </p:sp>
      <p:sp>
        <p:nvSpPr>
          <p:cNvPr id="8" name="Marcador de pie de página 7">
            <a:extLst>
              <a:ext uri="{FF2B5EF4-FFF2-40B4-BE49-F238E27FC236}">
                <a16:creationId xmlns:a16="http://schemas.microsoft.com/office/drawing/2014/main" id="{9669E381-3F24-A246-907A-EA46765046DA}"/>
              </a:ext>
            </a:extLst>
          </p:cNvPr>
          <p:cNvSpPr>
            <a:spLocks noGrp="1"/>
          </p:cNvSpPr>
          <p:nvPr>
            <p:ph type="ftr" sz="quarter" idx="11"/>
          </p:nvPr>
        </p:nvSpPr>
        <p:spPr/>
        <p:txBody>
          <a:bodyPr/>
          <a:lstStyle/>
          <a:p>
            <a:endParaRPr lang="es-UY"/>
          </a:p>
        </p:txBody>
      </p:sp>
      <p:sp>
        <p:nvSpPr>
          <p:cNvPr id="9" name="Marcador de número de diapositiva 8">
            <a:extLst>
              <a:ext uri="{FF2B5EF4-FFF2-40B4-BE49-F238E27FC236}">
                <a16:creationId xmlns:a16="http://schemas.microsoft.com/office/drawing/2014/main" id="{FFC3030B-D203-D240-859F-12B8E400B227}"/>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2237820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A11FCA-274D-794F-A720-A9A45D7DDCE0}"/>
              </a:ext>
            </a:extLst>
          </p:cNvPr>
          <p:cNvSpPr>
            <a:spLocks noGrp="1"/>
          </p:cNvSpPr>
          <p:nvPr>
            <p:ph type="title"/>
          </p:nvPr>
        </p:nvSpPr>
        <p:spPr/>
        <p:txBody>
          <a:bodyPr/>
          <a:lstStyle/>
          <a:p>
            <a:r>
              <a:rPr lang="es-ES"/>
              <a:t>Haga clic para modificar el estilo de título del patrón</a:t>
            </a:r>
            <a:endParaRPr lang="es-UY"/>
          </a:p>
        </p:txBody>
      </p:sp>
      <p:sp>
        <p:nvSpPr>
          <p:cNvPr id="3" name="Marcador de fecha 2">
            <a:extLst>
              <a:ext uri="{FF2B5EF4-FFF2-40B4-BE49-F238E27FC236}">
                <a16:creationId xmlns:a16="http://schemas.microsoft.com/office/drawing/2014/main" id="{78D66F82-872F-D444-A48A-5C4890FFDE54}"/>
              </a:ext>
            </a:extLst>
          </p:cNvPr>
          <p:cNvSpPr>
            <a:spLocks noGrp="1"/>
          </p:cNvSpPr>
          <p:nvPr>
            <p:ph type="dt" sz="half" idx="10"/>
          </p:nvPr>
        </p:nvSpPr>
        <p:spPr/>
        <p:txBody>
          <a:bodyPr/>
          <a:lstStyle/>
          <a:p>
            <a:fld id="{E9B77781-6171-6548-AD39-E84943D322B3}" type="datetime1">
              <a:rPr lang="es-UY" smtClean="0"/>
              <a:t>8/12/2021</a:t>
            </a:fld>
            <a:endParaRPr lang="es-UY"/>
          </a:p>
        </p:txBody>
      </p:sp>
      <p:sp>
        <p:nvSpPr>
          <p:cNvPr id="4" name="Marcador de pie de página 3">
            <a:extLst>
              <a:ext uri="{FF2B5EF4-FFF2-40B4-BE49-F238E27FC236}">
                <a16:creationId xmlns:a16="http://schemas.microsoft.com/office/drawing/2014/main" id="{B1170DBA-77D9-344F-A852-5170C3E57460}"/>
              </a:ext>
            </a:extLst>
          </p:cNvPr>
          <p:cNvSpPr>
            <a:spLocks noGrp="1"/>
          </p:cNvSpPr>
          <p:nvPr>
            <p:ph type="ftr" sz="quarter" idx="11"/>
          </p:nvPr>
        </p:nvSpPr>
        <p:spPr/>
        <p:txBody>
          <a:bodyPr/>
          <a:lstStyle/>
          <a:p>
            <a:endParaRPr lang="es-UY"/>
          </a:p>
        </p:txBody>
      </p:sp>
      <p:sp>
        <p:nvSpPr>
          <p:cNvPr id="5" name="Marcador de número de diapositiva 4">
            <a:extLst>
              <a:ext uri="{FF2B5EF4-FFF2-40B4-BE49-F238E27FC236}">
                <a16:creationId xmlns:a16="http://schemas.microsoft.com/office/drawing/2014/main" id="{C14E1178-D3B5-A340-B85D-E332FDBD11EF}"/>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347548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FDBA9AC-DB2E-B141-91B0-94A1D8A05D17}"/>
              </a:ext>
            </a:extLst>
          </p:cNvPr>
          <p:cNvSpPr>
            <a:spLocks noGrp="1"/>
          </p:cNvSpPr>
          <p:nvPr>
            <p:ph type="dt" sz="half" idx="10"/>
          </p:nvPr>
        </p:nvSpPr>
        <p:spPr/>
        <p:txBody>
          <a:bodyPr/>
          <a:lstStyle/>
          <a:p>
            <a:fld id="{849DDDA7-1406-F146-8A67-023C1C6FB339}" type="datetime1">
              <a:rPr lang="es-UY" smtClean="0"/>
              <a:t>8/12/2021</a:t>
            </a:fld>
            <a:endParaRPr lang="es-UY"/>
          </a:p>
        </p:txBody>
      </p:sp>
      <p:sp>
        <p:nvSpPr>
          <p:cNvPr id="3" name="Marcador de pie de página 2">
            <a:extLst>
              <a:ext uri="{FF2B5EF4-FFF2-40B4-BE49-F238E27FC236}">
                <a16:creationId xmlns:a16="http://schemas.microsoft.com/office/drawing/2014/main" id="{E7B15A64-54E2-2D47-A1A9-BAE4E1E7D05F}"/>
              </a:ext>
            </a:extLst>
          </p:cNvPr>
          <p:cNvSpPr>
            <a:spLocks noGrp="1"/>
          </p:cNvSpPr>
          <p:nvPr>
            <p:ph type="ftr" sz="quarter" idx="11"/>
          </p:nvPr>
        </p:nvSpPr>
        <p:spPr/>
        <p:txBody>
          <a:bodyPr/>
          <a:lstStyle/>
          <a:p>
            <a:endParaRPr lang="es-UY"/>
          </a:p>
        </p:txBody>
      </p:sp>
      <p:sp>
        <p:nvSpPr>
          <p:cNvPr id="4" name="Marcador de número de diapositiva 3">
            <a:extLst>
              <a:ext uri="{FF2B5EF4-FFF2-40B4-BE49-F238E27FC236}">
                <a16:creationId xmlns:a16="http://schemas.microsoft.com/office/drawing/2014/main" id="{8A13ED92-791C-7A47-A421-25F851C2B6B4}"/>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3447694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921078-142F-1741-ABFE-B2D7E460EB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contenido 2">
            <a:extLst>
              <a:ext uri="{FF2B5EF4-FFF2-40B4-BE49-F238E27FC236}">
                <a16:creationId xmlns:a16="http://schemas.microsoft.com/office/drawing/2014/main" id="{AAA1488F-1025-AA46-94C5-CA4E051034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texto 3">
            <a:extLst>
              <a:ext uri="{FF2B5EF4-FFF2-40B4-BE49-F238E27FC236}">
                <a16:creationId xmlns:a16="http://schemas.microsoft.com/office/drawing/2014/main" id="{087A7E6F-6247-0A4A-A53C-633F1A3A33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ADF7DC5-A0CB-4447-9D7B-12555092680E}"/>
              </a:ext>
            </a:extLst>
          </p:cNvPr>
          <p:cNvSpPr>
            <a:spLocks noGrp="1"/>
          </p:cNvSpPr>
          <p:nvPr>
            <p:ph type="dt" sz="half" idx="10"/>
          </p:nvPr>
        </p:nvSpPr>
        <p:spPr/>
        <p:txBody>
          <a:bodyPr/>
          <a:lstStyle/>
          <a:p>
            <a:fld id="{58F66C07-F547-614D-870D-C47FC387303F}" type="datetime1">
              <a:rPr lang="es-UY" smtClean="0"/>
              <a:t>8/12/2021</a:t>
            </a:fld>
            <a:endParaRPr lang="es-UY"/>
          </a:p>
        </p:txBody>
      </p:sp>
      <p:sp>
        <p:nvSpPr>
          <p:cNvPr id="6" name="Marcador de pie de página 5">
            <a:extLst>
              <a:ext uri="{FF2B5EF4-FFF2-40B4-BE49-F238E27FC236}">
                <a16:creationId xmlns:a16="http://schemas.microsoft.com/office/drawing/2014/main" id="{F2AFF44F-C12C-1245-9E81-10AC3AB19CCD}"/>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6C1B47CA-CDEC-CF4A-85D2-7AA5B5F7CBB0}"/>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409500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E65E5D-BA89-CF4C-8A68-33F2E059413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posición de imagen 2">
            <a:extLst>
              <a:ext uri="{FF2B5EF4-FFF2-40B4-BE49-F238E27FC236}">
                <a16:creationId xmlns:a16="http://schemas.microsoft.com/office/drawing/2014/main" id="{8CE800D4-254E-0547-ADB1-C2052A53BA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Marcador de texto 3">
            <a:extLst>
              <a:ext uri="{FF2B5EF4-FFF2-40B4-BE49-F238E27FC236}">
                <a16:creationId xmlns:a16="http://schemas.microsoft.com/office/drawing/2014/main" id="{A83B5474-FF73-0640-890F-E52B80DA4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52B6329-B6AE-4144-9FD6-7362288F0F6A}"/>
              </a:ext>
            </a:extLst>
          </p:cNvPr>
          <p:cNvSpPr>
            <a:spLocks noGrp="1"/>
          </p:cNvSpPr>
          <p:nvPr>
            <p:ph type="dt" sz="half" idx="10"/>
          </p:nvPr>
        </p:nvSpPr>
        <p:spPr/>
        <p:txBody>
          <a:bodyPr/>
          <a:lstStyle/>
          <a:p>
            <a:fld id="{ED36B954-D6CA-984E-8001-533FB09A2F14}" type="datetime1">
              <a:rPr lang="es-UY" smtClean="0"/>
              <a:t>8/12/2021</a:t>
            </a:fld>
            <a:endParaRPr lang="es-UY"/>
          </a:p>
        </p:txBody>
      </p:sp>
      <p:sp>
        <p:nvSpPr>
          <p:cNvPr id="6" name="Marcador de pie de página 5">
            <a:extLst>
              <a:ext uri="{FF2B5EF4-FFF2-40B4-BE49-F238E27FC236}">
                <a16:creationId xmlns:a16="http://schemas.microsoft.com/office/drawing/2014/main" id="{3A6D7C20-34C4-404D-9C56-4A1B076B29FF}"/>
              </a:ext>
            </a:extLst>
          </p:cNvPr>
          <p:cNvSpPr>
            <a:spLocks noGrp="1"/>
          </p:cNvSpPr>
          <p:nvPr>
            <p:ph type="ftr" sz="quarter" idx="11"/>
          </p:nvPr>
        </p:nvSpPr>
        <p:spPr/>
        <p:txBody>
          <a:bodyPr/>
          <a:lstStyle/>
          <a:p>
            <a:endParaRPr lang="es-UY"/>
          </a:p>
        </p:txBody>
      </p:sp>
      <p:sp>
        <p:nvSpPr>
          <p:cNvPr id="7" name="Marcador de número de diapositiva 6">
            <a:extLst>
              <a:ext uri="{FF2B5EF4-FFF2-40B4-BE49-F238E27FC236}">
                <a16:creationId xmlns:a16="http://schemas.microsoft.com/office/drawing/2014/main" id="{9DDB9043-0EB1-3F41-BCF4-B41121C08D65}"/>
              </a:ext>
            </a:extLst>
          </p:cNvPr>
          <p:cNvSpPr>
            <a:spLocks noGrp="1"/>
          </p:cNvSpPr>
          <p:nvPr>
            <p:ph type="sldNum" sz="quarter" idx="12"/>
          </p:nvPr>
        </p:nvSpPr>
        <p:spPr/>
        <p:txBody>
          <a:bodyPr/>
          <a:lstStyle/>
          <a:p>
            <a:fld id="{5B35AE1D-8F2C-5540-8059-0352112299D8}" type="slidenum">
              <a:rPr lang="es-UY" smtClean="0"/>
              <a:t>‹Nº›</a:t>
            </a:fld>
            <a:endParaRPr lang="es-UY"/>
          </a:p>
        </p:txBody>
      </p:sp>
    </p:spTree>
    <p:extLst>
      <p:ext uri="{BB962C8B-B14F-4D97-AF65-F5344CB8AC3E}">
        <p14:creationId xmlns:p14="http://schemas.microsoft.com/office/powerpoint/2010/main" val="33698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EF85386-1BEA-1149-B59E-2E40FCBF5D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Y"/>
          </a:p>
        </p:txBody>
      </p:sp>
      <p:sp>
        <p:nvSpPr>
          <p:cNvPr id="3" name="Marcador de texto 2">
            <a:extLst>
              <a:ext uri="{FF2B5EF4-FFF2-40B4-BE49-F238E27FC236}">
                <a16:creationId xmlns:a16="http://schemas.microsoft.com/office/drawing/2014/main" id="{DE09AB18-CA77-9547-A686-AA219244B5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a:extLst>
              <a:ext uri="{FF2B5EF4-FFF2-40B4-BE49-F238E27FC236}">
                <a16:creationId xmlns:a16="http://schemas.microsoft.com/office/drawing/2014/main" id="{7F45503E-989C-E344-99F3-C9B05480C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5A066-6A6E-DB4D-87F1-1DF2CD44F393}" type="datetime1">
              <a:rPr lang="es-UY" smtClean="0"/>
              <a:t>8/12/2021</a:t>
            </a:fld>
            <a:endParaRPr lang="es-UY"/>
          </a:p>
        </p:txBody>
      </p:sp>
      <p:sp>
        <p:nvSpPr>
          <p:cNvPr id="5" name="Marcador de pie de página 4">
            <a:extLst>
              <a:ext uri="{FF2B5EF4-FFF2-40B4-BE49-F238E27FC236}">
                <a16:creationId xmlns:a16="http://schemas.microsoft.com/office/drawing/2014/main" id="{B8698F88-9072-8740-A40D-8AF24A3BA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Y"/>
          </a:p>
        </p:txBody>
      </p:sp>
      <p:sp>
        <p:nvSpPr>
          <p:cNvPr id="6" name="Marcador de número de diapositiva 5">
            <a:extLst>
              <a:ext uri="{FF2B5EF4-FFF2-40B4-BE49-F238E27FC236}">
                <a16:creationId xmlns:a16="http://schemas.microsoft.com/office/drawing/2014/main" id="{9569F4B8-A840-9A48-800F-FC6CF618BF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5AE1D-8F2C-5540-8059-0352112299D8}" type="slidenum">
              <a:rPr lang="es-UY" smtClean="0"/>
              <a:t>‹Nº›</a:t>
            </a:fld>
            <a:endParaRPr lang="es-UY"/>
          </a:p>
        </p:txBody>
      </p:sp>
    </p:spTree>
    <p:extLst>
      <p:ext uri="{BB962C8B-B14F-4D97-AF65-F5344CB8AC3E}">
        <p14:creationId xmlns:p14="http://schemas.microsoft.com/office/powerpoint/2010/main" val="3569651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7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1.emf"/><Relationship Id="rId7" Type="http://schemas.openxmlformats.org/officeDocument/2006/relationships/hyperlink" Target="https://www.instagram.com/sociedaddearquitectosuy/" TargetMode="External"/><Relationship Id="rId12" Type="http://schemas.openxmlformats.org/officeDocument/2006/relationships/image" Target="../media/image91.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8.emf"/><Relationship Id="rId11" Type="http://schemas.openxmlformats.org/officeDocument/2006/relationships/hyperlink" Target="https://www.youtube.com/user/sauorguy" TargetMode="External"/><Relationship Id="rId5" Type="http://schemas.openxmlformats.org/officeDocument/2006/relationships/hyperlink" Target="https://www.facebook.com/sociedaddearquitectosdeluruguay/" TargetMode="External"/><Relationship Id="rId10" Type="http://schemas.openxmlformats.org/officeDocument/2006/relationships/image" Target="../media/image90.emf"/><Relationship Id="rId4" Type="http://schemas.openxmlformats.org/officeDocument/2006/relationships/image" Target="../media/image2.emf"/><Relationship Id="rId9" Type="http://schemas.openxmlformats.org/officeDocument/2006/relationships/hyperlink" Target="https://www.linkedin.com/search/results/all/?keywords=sociedad%20de%20arquitectos&amp;origin=GLOBAL_SEARCH_HEADE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FFCBA89-E29E-834B-B539-C21CCAF46889}"/>
              </a:ext>
            </a:extLst>
          </p:cNvPr>
          <p:cNvSpPr/>
          <p:nvPr/>
        </p:nvSpPr>
        <p:spPr>
          <a:xfrm>
            <a:off x="-477079" y="-144775"/>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pic>
        <p:nvPicPr>
          <p:cNvPr id="5" name="Imagen 4">
            <a:extLst>
              <a:ext uri="{FF2B5EF4-FFF2-40B4-BE49-F238E27FC236}">
                <a16:creationId xmlns:a16="http://schemas.microsoft.com/office/drawing/2014/main" id="{8B88D84B-82AA-3B4B-B772-80CB15DC5DE1}"/>
              </a:ext>
            </a:extLst>
          </p:cNvPr>
          <p:cNvPicPr>
            <a:picLocks noChangeAspect="1"/>
          </p:cNvPicPr>
          <p:nvPr/>
        </p:nvPicPr>
        <p:blipFill>
          <a:blip r:embed="rId2"/>
          <a:stretch>
            <a:fillRect/>
          </a:stretch>
        </p:blipFill>
        <p:spPr>
          <a:xfrm>
            <a:off x="7457370" y="4509247"/>
            <a:ext cx="1955571" cy="1244454"/>
          </a:xfrm>
          <a:prstGeom prst="rect">
            <a:avLst/>
          </a:prstGeom>
        </p:spPr>
      </p:pic>
      <p:pic>
        <p:nvPicPr>
          <p:cNvPr id="7" name="Imagen 6">
            <a:extLst>
              <a:ext uri="{FF2B5EF4-FFF2-40B4-BE49-F238E27FC236}">
                <a16:creationId xmlns:a16="http://schemas.microsoft.com/office/drawing/2014/main" id="{5612386E-1016-574B-8950-AB0171836412}"/>
              </a:ext>
            </a:extLst>
          </p:cNvPr>
          <p:cNvPicPr>
            <a:picLocks noChangeAspect="1"/>
          </p:cNvPicPr>
          <p:nvPr/>
        </p:nvPicPr>
        <p:blipFill>
          <a:blip r:embed="rId3"/>
          <a:stretch>
            <a:fillRect/>
          </a:stretch>
        </p:blipFill>
        <p:spPr>
          <a:xfrm>
            <a:off x="0" y="0"/>
            <a:ext cx="4670323" cy="6858000"/>
          </a:xfrm>
          <a:prstGeom prst="rect">
            <a:avLst/>
          </a:prstGeom>
        </p:spPr>
      </p:pic>
      <p:sp>
        <p:nvSpPr>
          <p:cNvPr id="8" name="CuadroTexto 7">
            <a:extLst>
              <a:ext uri="{FF2B5EF4-FFF2-40B4-BE49-F238E27FC236}">
                <a16:creationId xmlns:a16="http://schemas.microsoft.com/office/drawing/2014/main" id="{1C2015CC-E127-8B42-9BFA-E3EE952B9303}"/>
              </a:ext>
            </a:extLst>
          </p:cNvPr>
          <p:cNvSpPr txBox="1"/>
          <p:nvPr/>
        </p:nvSpPr>
        <p:spPr>
          <a:xfrm>
            <a:off x="4912964" y="2684061"/>
            <a:ext cx="6113046" cy="646331"/>
          </a:xfrm>
          <a:prstGeom prst="rect">
            <a:avLst/>
          </a:prstGeom>
          <a:noFill/>
        </p:spPr>
        <p:txBody>
          <a:bodyPr wrap="square" rtlCol="0">
            <a:spAutoFit/>
          </a:bodyPr>
          <a:lstStyle/>
          <a:p>
            <a:pPr algn="ctr"/>
            <a:r>
              <a:rPr lang="es-UY" sz="3600" dirty="0">
                <a:solidFill>
                  <a:schemeClr val="bg1"/>
                </a:solidFill>
                <a:latin typeface="Roboto Condensed" pitchFamily="2" charset="0"/>
                <a:ea typeface="Roboto Condensed" pitchFamily="2" charset="0"/>
              </a:rPr>
              <a:t>Memoria de gestión 2020 / 2021</a:t>
            </a:r>
          </a:p>
        </p:txBody>
      </p:sp>
    </p:spTree>
    <p:extLst>
      <p:ext uri="{BB962C8B-B14F-4D97-AF65-F5344CB8AC3E}">
        <p14:creationId xmlns:p14="http://schemas.microsoft.com/office/powerpoint/2010/main" val="1835342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10</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50077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723298"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Socios  l    Estadística área atención a socio SAU</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9" name="Gráfico 8">
            <a:extLst>
              <a:ext uri="{FF2B5EF4-FFF2-40B4-BE49-F238E27FC236}">
                <a16:creationId xmlns:a16="http://schemas.microsoft.com/office/drawing/2014/main" id="{2C551F3E-1D0C-4ED0-8520-DACAC0B8BC7A}"/>
              </a:ext>
            </a:extLst>
          </p:cNvPr>
          <p:cNvGraphicFramePr/>
          <p:nvPr>
            <p:extLst>
              <p:ext uri="{D42A27DB-BD31-4B8C-83A1-F6EECF244321}">
                <p14:modId xmlns:p14="http://schemas.microsoft.com/office/powerpoint/2010/main" val="87139900"/>
              </p:ext>
            </p:extLst>
          </p:nvPr>
        </p:nvGraphicFramePr>
        <p:xfrm>
          <a:off x="1159329" y="1675129"/>
          <a:ext cx="7636691" cy="4016545"/>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94A47413-5047-4EED-9FAA-49457D9F0DA7}"/>
              </a:ext>
            </a:extLst>
          </p:cNvPr>
          <p:cNvSpPr txBox="1"/>
          <p:nvPr/>
        </p:nvSpPr>
        <p:spPr>
          <a:xfrm>
            <a:off x="3310618" y="1489483"/>
            <a:ext cx="6098720" cy="923330"/>
          </a:xfrm>
          <a:prstGeom prst="rect">
            <a:avLst/>
          </a:prstGeom>
          <a:noFill/>
        </p:spPr>
        <p:txBody>
          <a:bodyPr wrap="square">
            <a:spAutoFit/>
          </a:bodyPr>
          <a:lstStyle/>
          <a:p>
            <a:r>
              <a:rPr lang="es-UY" sz="1800" dirty="0">
                <a:effectLst/>
                <a:latin typeface="Calibri" panose="020F0502020204030204" pitchFamily="34" charset="0"/>
                <a:ea typeface="Calibri" panose="020F0502020204030204" pitchFamily="34" charset="0"/>
                <a:cs typeface="Times New Roman" panose="02020603050405020304" pitchFamily="18" charset="0"/>
              </a:rPr>
              <a:t>CANTIDAD DE SOCIOS POR AÑO</a:t>
            </a:r>
          </a:p>
          <a:p>
            <a:r>
              <a:rPr lang="es-UY" sz="1800" dirty="0">
                <a:effectLst/>
                <a:latin typeface="Calibri" panose="020F0502020204030204" pitchFamily="34" charset="0"/>
                <a:ea typeface="Calibri" panose="020F0502020204030204" pitchFamily="34" charset="0"/>
                <a:cs typeface="Times New Roman" panose="02020603050405020304" pitchFamily="18" charset="0"/>
              </a:rPr>
              <a:t>                    (período 2010-2021)</a:t>
            </a:r>
          </a:p>
          <a:p>
            <a:r>
              <a:rPr lang="es-UY" sz="1800" dirty="0">
                <a:effectLst/>
                <a:latin typeface="Calibri" panose="020F0502020204030204" pitchFamily="34" charset="0"/>
                <a:ea typeface="Calibri" panose="020F0502020204030204" pitchFamily="34" charset="0"/>
                <a:cs typeface="Times New Roman" panose="02020603050405020304" pitchFamily="18" charset="0"/>
              </a:rPr>
              <a:t>   </a:t>
            </a:r>
            <a:endParaRPr lang="es-UY" dirty="0"/>
          </a:p>
        </p:txBody>
      </p:sp>
    </p:spTree>
    <p:extLst>
      <p:ext uri="{BB962C8B-B14F-4D97-AF65-F5344CB8AC3E}">
        <p14:creationId xmlns:p14="http://schemas.microsoft.com/office/powerpoint/2010/main" val="1476530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11</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723298"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Socios  l    Estadística área atención a socio SAU</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9" name="Gráfico 8">
            <a:extLst>
              <a:ext uri="{FF2B5EF4-FFF2-40B4-BE49-F238E27FC236}">
                <a16:creationId xmlns:a16="http://schemas.microsoft.com/office/drawing/2014/main" id="{9FE7BFB1-C6D9-47B1-A738-22212E9B49DC}"/>
              </a:ext>
            </a:extLst>
          </p:cNvPr>
          <p:cNvGraphicFramePr/>
          <p:nvPr>
            <p:extLst>
              <p:ext uri="{D42A27DB-BD31-4B8C-83A1-F6EECF244321}">
                <p14:modId xmlns:p14="http://schemas.microsoft.com/office/powerpoint/2010/main" val="1072431015"/>
              </p:ext>
            </p:extLst>
          </p:nvPr>
        </p:nvGraphicFramePr>
        <p:xfrm>
          <a:off x="963385" y="2080430"/>
          <a:ext cx="6596743" cy="3389638"/>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1DDBC907-BCFB-484B-8368-85A76D030067}"/>
              </a:ext>
            </a:extLst>
          </p:cNvPr>
          <p:cNvSpPr txBox="1"/>
          <p:nvPr/>
        </p:nvSpPr>
        <p:spPr>
          <a:xfrm>
            <a:off x="3582412" y="1434099"/>
            <a:ext cx="5927271" cy="646331"/>
          </a:xfrm>
          <a:prstGeom prst="rect">
            <a:avLst/>
          </a:prstGeom>
          <a:noFill/>
        </p:spPr>
        <p:txBody>
          <a:bodyPr wrap="square">
            <a:spAutoFit/>
          </a:bodyPr>
          <a:lstStyle/>
          <a:p>
            <a:r>
              <a:rPr lang="es-UY" dirty="0"/>
              <a:t>                          ALTAS Y BAJAS </a:t>
            </a:r>
          </a:p>
          <a:p>
            <a:r>
              <a:rPr lang="es-UY" dirty="0"/>
              <a:t>   (período 11/2020-11/2021)  </a:t>
            </a:r>
          </a:p>
        </p:txBody>
      </p:sp>
    </p:spTree>
    <p:extLst>
      <p:ext uri="{BB962C8B-B14F-4D97-AF65-F5344CB8AC3E}">
        <p14:creationId xmlns:p14="http://schemas.microsoft.com/office/powerpoint/2010/main" val="981110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12</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723298"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Socios  l    Estadística área atención a socio SAU</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1DDBC907-BCFB-484B-8368-85A76D030067}"/>
              </a:ext>
            </a:extLst>
          </p:cNvPr>
          <p:cNvSpPr txBox="1"/>
          <p:nvPr/>
        </p:nvSpPr>
        <p:spPr>
          <a:xfrm>
            <a:off x="3582412" y="1434099"/>
            <a:ext cx="5927271" cy="646331"/>
          </a:xfrm>
          <a:prstGeom prst="rect">
            <a:avLst/>
          </a:prstGeom>
          <a:noFill/>
        </p:spPr>
        <p:txBody>
          <a:bodyPr wrap="square">
            <a:spAutoFit/>
          </a:bodyPr>
          <a:lstStyle/>
          <a:p>
            <a:r>
              <a:rPr lang="es-UY" dirty="0"/>
              <a:t>VARIACION PADRON MENSUAL </a:t>
            </a:r>
          </a:p>
          <a:p>
            <a:r>
              <a:rPr lang="es-UY" dirty="0"/>
              <a:t>   (período 11/2020-11/2021)  </a:t>
            </a:r>
          </a:p>
        </p:txBody>
      </p:sp>
      <p:pic>
        <p:nvPicPr>
          <p:cNvPr id="13" name="Marcador de contenido 3">
            <a:extLst>
              <a:ext uri="{FF2B5EF4-FFF2-40B4-BE49-F238E27FC236}">
                <a16:creationId xmlns:a16="http://schemas.microsoft.com/office/drawing/2014/main" id="{9478E804-E41C-45D9-B212-B590E4F27C5B}"/>
              </a:ext>
            </a:extLst>
          </p:cNvPr>
          <p:cNvPicPr>
            <a:picLocks noGrp="1" noChangeAspect="1"/>
          </p:cNvPicPr>
          <p:nvPr>
            <p:ph idx="1"/>
          </p:nvPr>
        </p:nvPicPr>
        <p:blipFill rotWithShape="1">
          <a:blip r:embed="rId3"/>
          <a:srcRect t="13306"/>
          <a:stretch/>
        </p:blipFill>
        <p:spPr>
          <a:xfrm>
            <a:off x="744070" y="2447294"/>
            <a:ext cx="8915400" cy="3319575"/>
          </a:xfrm>
          <a:prstGeom prst="rect">
            <a:avLst/>
          </a:prstGeom>
        </p:spPr>
      </p:pic>
    </p:spTree>
    <p:extLst>
      <p:ext uri="{BB962C8B-B14F-4D97-AF65-F5344CB8AC3E}">
        <p14:creationId xmlns:p14="http://schemas.microsoft.com/office/powerpoint/2010/main" val="3394910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13</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723298"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Socios  l    Estadística área atención a socio SAU</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Imagen 2">
            <a:extLst>
              <a:ext uri="{FF2B5EF4-FFF2-40B4-BE49-F238E27FC236}">
                <a16:creationId xmlns:a16="http://schemas.microsoft.com/office/drawing/2014/main" id="{C12F9F07-81FD-472D-A329-8BF80832BAC5}"/>
              </a:ext>
            </a:extLst>
          </p:cNvPr>
          <p:cNvPicPr>
            <a:picLocks noChangeAspect="1"/>
          </p:cNvPicPr>
          <p:nvPr/>
        </p:nvPicPr>
        <p:blipFill rotWithShape="1">
          <a:blip r:embed="rId3"/>
          <a:srcRect t="7517"/>
          <a:stretch/>
        </p:blipFill>
        <p:spPr>
          <a:xfrm>
            <a:off x="2152650" y="2008415"/>
            <a:ext cx="6828064" cy="3782784"/>
          </a:xfrm>
          <a:prstGeom prst="rect">
            <a:avLst/>
          </a:prstGeom>
        </p:spPr>
      </p:pic>
    </p:spTree>
    <p:extLst>
      <p:ext uri="{BB962C8B-B14F-4D97-AF65-F5344CB8AC3E}">
        <p14:creationId xmlns:p14="http://schemas.microsoft.com/office/powerpoint/2010/main" val="183783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14</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10749429" cy="646331"/>
          </a:xfrm>
          <a:prstGeom prst="rect">
            <a:avLst/>
          </a:prstGeom>
          <a:noFill/>
        </p:spPr>
        <p:txBody>
          <a:bodyPr wrap="square" rtlCol="0">
            <a:spAutoFit/>
          </a:bodyPr>
          <a:lstStyle/>
          <a:p>
            <a:r>
              <a:rPr lang="es-UY" sz="3600" dirty="0">
                <a:latin typeface="Roboto Light" pitchFamily="2" charset="0"/>
                <a:ea typeface="Roboto Light" pitchFamily="2" charset="0"/>
              </a:rPr>
              <a:t>MEMORIA DE GESTIÓN 2020-2021</a:t>
            </a:r>
            <a:endParaRPr lang="es-UY" sz="3600" dirty="0">
              <a:highlight>
                <a:srgbClr val="00FF00"/>
              </a:highlight>
              <a:latin typeface="Roboto Light" pitchFamily="2" charset="0"/>
              <a:ea typeface="Roboto Light"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589992"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Socios  l   </a:t>
            </a:r>
            <a:r>
              <a:rPr lang="es-MX" b="1" dirty="0">
                <a:solidFill>
                  <a:srgbClr val="C00000"/>
                </a:solidFill>
                <a:latin typeface="Roboto" pitchFamily="2" charset="0"/>
                <a:ea typeface="Roboto" pitchFamily="2" charset="0"/>
              </a:rPr>
              <a:t>De lo logrado y lo que falta por hacer</a:t>
            </a:r>
            <a:endParaRPr lang="es-UY" b="1" dirty="0">
              <a:solidFill>
                <a:srgbClr val="C00000"/>
              </a:solidFill>
              <a:latin typeface="Roboto" pitchFamily="2" charset="0"/>
              <a:ea typeface="Roboto"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p:cNvSpPr/>
          <p:nvPr/>
        </p:nvSpPr>
        <p:spPr>
          <a:xfrm>
            <a:off x="752284" y="1692637"/>
            <a:ext cx="11215836" cy="480131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buFont typeface="Symbol" panose="05050102010706020507" pitchFamily="18" charset="2"/>
              <a:buChar char=""/>
            </a:pPr>
            <a:r>
              <a:rPr lang="es-MX"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Boletín BSAU</a:t>
            </a:r>
            <a:endParaRPr lang="es-UY" sz="1800" b="1"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información  y noticias aportadas  </a:t>
            </a:r>
            <a:r>
              <a:rPr lang="es-MX"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en el boletín son de gran interés, pero en general </a:t>
            </a:r>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referían a un periodo muy anterior a la entrega de dicho boletín. </a:t>
            </a:r>
          </a:p>
          <a:p>
            <a:r>
              <a:rPr lang="es-MX"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Se definió que se publicarían dos ediciones papel por año, la primera abril/mayo  y la segunda noviembre/diciembre.</a:t>
            </a: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Entre el último BSAU del 2020 y los del año en curso no se pudo llegar a este objetivo de periodicidad, dado que ambos boletines saldrán en el segundo semestre. Representa un planteado para el año.</a:t>
            </a:r>
          </a:p>
          <a:p>
            <a:r>
              <a:rPr lang="es-UY"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s-MX"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Cursos</a:t>
            </a:r>
            <a:endParaRPr lang="es-UY" sz="1800" b="1"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valora muy positivamente la incorporación de la modalidad por zoom para los cursos, tanto para Montevideo como para el interior. Se entiende que la SAU debe ser soporte y canal para charlas de arquitectos que hayan hecho posgrados y quieran volcar sus conocimientos.</a:t>
            </a:r>
          </a:p>
          <a:p>
            <a:endParaRPr lang="es-UY"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s-MX"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Socio del Interior</a:t>
            </a:r>
            <a:endParaRPr lang="es-UY" sz="1800" b="1"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percibe una cierta baja de interés en formar parte de SAU, a pesar de los beneficios que plantea la </a:t>
            </a:r>
            <a:r>
              <a:rPr lang="es-MX"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virtualidad . Por otro lado, la imposibilidad de realizar encuentros nacionales o regionales como SAU conecta ha debilitado el encuentro, por lo que </a:t>
            </a:r>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entiende fundamental generar una instancia de encuentro presencial en marzo del 2022.</a:t>
            </a:r>
            <a:endParaRPr lang="es-UY" sz="1800" dirty="0">
              <a:effectLst/>
              <a:latin typeface="Times New Roman" panose="02020603050405020304" pitchFamily="18" charset="0"/>
              <a:ea typeface="Times New Roman" panose="02020603050405020304" pitchFamily="18" charset="0"/>
            </a:endParaRPr>
          </a:p>
          <a:p>
            <a:endParaRPr lang="es-ES" dirty="0"/>
          </a:p>
        </p:txBody>
      </p:sp>
    </p:spTree>
    <p:extLst>
      <p:ext uri="{BB962C8B-B14F-4D97-AF65-F5344CB8AC3E}">
        <p14:creationId xmlns:p14="http://schemas.microsoft.com/office/powerpoint/2010/main" val="181519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15</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10749429" cy="646331"/>
          </a:xfrm>
          <a:prstGeom prst="rect">
            <a:avLst/>
          </a:prstGeom>
          <a:noFill/>
        </p:spPr>
        <p:txBody>
          <a:bodyPr wrap="square" rtlCol="0">
            <a:spAutoFit/>
          </a:bodyPr>
          <a:lstStyle/>
          <a:p>
            <a:r>
              <a:rPr lang="es-UY" sz="3600" dirty="0">
                <a:latin typeface="Roboto Light" pitchFamily="2" charset="0"/>
                <a:ea typeface="Roboto Light" pitchFamily="2" charset="0"/>
              </a:rPr>
              <a:t>MEMORIA DE GESTIÓN 2020-2021</a:t>
            </a:r>
            <a:endParaRPr lang="es-UY" sz="3600" dirty="0">
              <a:highlight>
                <a:srgbClr val="00FF00"/>
              </a:highlight>
              <a:latin typeface="Roboto Light" pitchFamily="2" charset="0"/>
              <a:ea typeface="Roboto Light"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589992"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Socios  l   </a:t>
            </a:r>
            <a:r>
              <a:rPr lang="es-MX" b="1" dirty="0">
                <a:solidFill>
                  <a:srgbClr val="C00000"/>
                </a:solidFill>
                <a:latin typeface="Roboto" pitchFamily="2" charset="0"/>
                <a:ea typeface="Roboto" pitchFamily="2" charset="0"/>
              </a:rPr>
              <a:t>De lo logrado y lo que falta por hacer</a:t>
            </a:r>
            <a:endParaRPr lang="es-UY" b="1" dirty="0">
              <a:solidFill>
                <a:srgbClr val="C00000"/>
              </a:solidFill>
              <a:latin typeface="Roboto" pitchFamily="2" charset="0"/>
              <a:ea typeface="Roboto"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p:cNvSpPr/>
          <p:nvPr/>
        </p:nvSpPr>
        <p:spPr>
          <a:xfrm>
            <a:off x="752284" y="1692637"/>
            <a:ext cx="11215836" cy="286232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buFont typeface="Symbol" panose="05050102010706020507" pitchFamily="18" charset="2"/>
              <a:buChar char=""/>
            </a:pPr>
            <a:r>
              <a:rPr lang="es-MX"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Convenios Comerciales </a:t>
            </a:r>
            <a:endParaRPr lang="es-UY" sz="1800" b="1"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imprimió la guía comercial con gran cantidad de nuevos convenios, de gran utilidad para los socios. </a:t>
            </a:r>
            <a:endParaRPr lang="es-UY" sz="1800" dirty="0">
              <a:effectLst/>
              <a:latin typeface="Times New Roman" panose="02020603050405020304" pitchFamily="18" charset="0"/>
              <a:ea typeface="Times New Roman" panose="02020603050405020304" pitchFamily="18" charset="0"/>
            </a:endParaRPr>
          </a:p>
          <a:p>
            <a:pPr marL="457200"/>
            <a:r>
              <a:rPr lang="es-UY"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marL="342900" lvl="0" indent="-342900">
              <a:buFont typeface="+mj-lt"/>
              <a:buAutoNum type="alphaUcParenR"/>
            </a:pPr>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Socios del interior.</a:t>
            </a:r>
            <a:endParaRPr lang="es-UY" sz="1800"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realizaron convenios comerciales en varios departamentos: Cerro largo,  Colonia, Maldonado, Canelones, Salto, Paysandú, Artigas y Rivera, básicamente en los rubros de turismo (hoteles, estancias). Están pendientes barracas y comercios afines a la construcción.  </a:t>
            </a:r>
            <a:endParaRPr lang="es-UY" dirty="0">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 Socio General.</a:t>
            </a:r>
            <a:endParaRPr lang="es-UY" sz="1800"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Cuentan con una gran oferta de convenios. </a:t>
            </a:r>
            <a:endParaRPr lang="es-UY" sz="1800"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 podría apostar a la mejora de los porcentajes de descuentos. </a:t>
            </a:r>
            <a:endParaRPr lang="es-ES" dirty="0"/>
          </a:p>
        </p:txBody>
      </p:sp>
    </p:spTree>
    <p:extLst>
      <p:ext uri="{BB962C8B-B14F-4D97-AF65-F5344CB8AC3E}">
        <p14:creationId xmlns:p14="http://schemas.microsoft.com/office/powerpoint/2010/main" val="577067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16</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10749429" cy="646331"/>
          </a:xfrm>
          <a:prstGeom prst="rect">
            <a:avLst/>
          </a:prstGeom>
          <a:noFill/>
        </p:spPr>
        <p:txBody>
          <a:bodyPr wrap="square" rtlCol="0">
            <a:spAutoFit/>
          </a:bodyPr>
          <a:lstStyle/>
          <a:p>
            <a:r>
              <a:rPr lang="es-UY" sz="3600" dirty="0">
                <a:latin typeface="Roboto Light" pitchFamily="2" charset="0"/>
                <a:ea typeface="Roboto Light" pitchFamily="2" charset="0"/>
              </a:rPr>
              <a:t>MEMORIA DE GESTIÓN 2020-2021</a:t>
            </a:r>
            <a:endParaRPr lang="es-UY" sz="3600" dirty="0">
              <a:highlight>
                <a:srgbClr val="00FF00"/>
              </a:highlight>
              <a:latin typeface="Roboto Light" pitchFamily="2" charset="0"/>
              <a:ea typeface="Roboto Light"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589992"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Socios  l   </a:t>
            </a:r>
            <a:r>
              <a:rPr lang="es-MX" b="1" dirty="0">
                <a:solidFill>
                  <a:srgbClr val="C00000"/>
                </a:solidFill>
                <a:latin typeface="Roboto" pitchFamily="2" charset="0"/>
                <a:ea typeface="Roboto" pitchFamily="2" charset="0"/>
              </a:rPr>
              <a:t>De lo logrado y lo que falta por hacer</a:t>
            </a:r>
            <a:endParaRPr lang="es-UY" b="1" dirty="0">
              <a:solidFill>
                <a:srgbClr val="C00000"/>
              </a:solidFill>
              <a:latin typeface="Roboto" pitchFamily="2" charset="0"/>
              <a:ea typeface="Roboto"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p:cNvSpPr/>
          <p:nvPr/>
        </p:nvSpPr>
        <p:spPr>
          <a:xfrm>
            <a:off x="752284" y="1594663"/>
            <a:ext cx="11215836" cy="535531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buFont typeface="Symbol" panose="05050102010706020507" pitchFamily="18" charset="2"/>
              <a:buChar char=""/>
            </a:pPr>
            <a:r>
              <a:rPr lang="es-MX"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Arancel</a:t>
            </a:r>
            <a:endParaRPr lang="es-UY" sz="1800" b="1"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Respecto al arancel vigente (1997) la gran mayoría no sabe cómo aplicar el criterio por franjas de porcentajes de honorarios. </a:t>
            </a:r>
            <a:endParaRPr lang="es-UY" sz="1800"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Respecto a la nueva aplicación web, el módulo de Incendio es de gran utilidad y el módulo Clase I y II requieren de revisión (propuesta ya presentada por correo). Asimismo, falta incorporar el resto de las Clases. </a:t>
            </a:r>
          </a:p>
          <a:p>
            <a:r>
              <a:rPr lang="es-MX"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El arancel esta colgado en modo prueba</a:t>
            </a:r>
            <a:endPar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s-MX" sz="1800" u="none" strike="noStrike"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s-MX"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Agenda</a:t>
            </a:r>
            <a:endParaRPr lang="es-UY" sz="1800" b="1"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Las agendas 2021 se enviaron al interior y quedaron a disposición del socio para retirar en Montevideo. </a:t>
            </a:r>
            <a:endParaRPr lang="es-UY" sz="1800" dirty="0">
              <a:effectLst/>
              <a:latin typeface="Times New Roman" panose="02020603050405020304" pitchFamily="18" charset="0"/>
              <a:ea typeface="Times New Roman" panose="02020603050405020304" pitchFamily="18" charset="0"/>
            </a:endParaRPr>
          </a:p>
          <a:p>
            <a:r>
              <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 las 1400 agendas de Montevideo, se retiraron 1000. </a:t>
            </a:r>
          </a:p>
          <a:p>
            <a:r>
              <a:rPr lang="es-MX"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Las de este año ya están prontas ,se entregaron en el día del arquitecto y se enviarán previo a la licencia de la construcción</a:t>
            </a:r>
          </a:p>
          <a:p>
            <a:endParaRPr lang="es-MX"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Symbol" panose="05050102010706020507" pitchFamily="18" charset="2"/>
              <a:buChar char=""/>
            </a:pPr>
            <a:r>
              <a:rPr lang="es-MX" b="1" dirty="0">
                <a:solidFill>
                  <a:srgbClr val="000000"/>
                </a:solidFill>
                <a:latin typeface="Calibri" panose="020F0502020204030204" pitchFamily="34" charset="0"/>
                <a:cs typeface="Times New Roman" panose="02020603050405020304" pitchFamily="18" charset="0"/>
              </a:rPr>
              <a:t>Movimiento del Registro Profesional.</a:t>
            </a:r>
            <a:endParaRPr lang="es-UY" b="1" dirty="0">
              <a:solidFill>
                <a:srgbClr val="000000"/>
              </a:solidFill>
              <a:latin typeface="Calibri" panose="020F0502020204030204" pitchFamily="34" charset="0"/>
              <a:cs typeface="Times New Roman" panose="02020603050405020304" pitchFamily="18" charset="0"/>
            </a:endParaRPr>
          </a:p>
          <a:p>
            <a:r>
              <a:rPr lang="es-MX" sz="1800" kern="1200" dirty="0">
                <a:effectLst/>
                <a:latin typeface="Calibri" panose="020F0502020204030204" pitchFamily="34" charset="0"/>
                <a:ea typeface="Times New Roman" panose="02020603050405020304" pitchFamily="18" charset="0"/>
                <a:cs typeface="Times New Roman" panose="02020603050405020304" pitchFamily="18" charset="0"/>
              </a:rPr>
              <a:t>Existe una cantidad considerable de solicitudes de peritos y asesores, vinculados al tema patologías. Y también bolsa de trabajo. Desde el 31/3/21 se han solicitado 20 arquitectos. </a:t>
            </a:r>
            <a:endParaRPr lang="es-UY" sz="1800" dirty="0">
              <a:effectLst/>
              <a:latin typeface="Times New Roman" panose="02020603050405020304" pitchFamily="18" charset="0"/>
              <a:ea typeface="Times New Roman" panose="02020603050405020304" pitchFamily="18" charset="0"/>
            </a:endParaRPr>
          </a:p>
          <a:p>
            <a:r>
              <a:rPr lang="es-MX" sz="18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endParaRPr lang="es-MX"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s-ES" dirty="0"/>
          </a:p>
        </p:txBody>
      </p:sp>
    </p:spTree>
    <p:extLst>
      <p:ext uri="{BB962C8B-B14F-4D97-AF65-F5344CB8AC3E}">
        <p14:creationId xmlns:p14="http://schemas.microsoft.com/office/powerpoint/2010/main" val="235315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D12D74-A6A6-B546-B465-00CF955C2714}"/>
              </a:ext>
            </a:extLst>
          </p:cNvPr>
          <p:cNvPicPr>
            <a:picLocks noChangeAspect="1"/>
          </p:cNvPicPr>
          <p:nvPr/>
        </p:nvPicPr>
        <p:blipFill>
          <a:blip r:embed="rId2"/>
          <a:stretch>
            <a:fillRect/>
          </a:stretch>
        </p:blipFill>
        <p:spPr>
          <a:xfrm>
            <a:off x="5082615" y="6219188"/>
            <a:ext cx="2026771" cy="325048"/>
          </a:xfrm>
          <a:prstGeom prst="rect">
            <a:avLst/>
          </a:prstGeom>
        </p:spPr>
      </p:pic>
      <p:pic>
        <p:nvPicPr>
          <p:cNvPr id="15" name="Imagen 14">
            <a:extLst>
              <a:ext uri="{FF2B5EF4-FFF2-40B4-BE49-F238E27FC236}">
                <a16:creationId xmlns:a16="http://schemas.microsoft.com/office/drawing/2014/main" id="{78F64FEB-07D5-6D41-A6B8-D8DD058A9DD2}"/>
              </a:ext>
            </a:extLst>
          </p:cNvPr>
          <p:cNvPicPr>
            <a:picLocks noChangeAspect="1"/>
          </p:cNvPicPr>
          <p:nvPr/>
        </p:nvPicPr>
        <p:blipFill>
          <a:blip r:embed="rId3"/>
          <a:stretch>
            <a:fillRect/>
          </a:stretch>
        </p:blipFill>
        <p:spPr>
          <a:xfrm>
            <a:off x="0" y="0"/>
            <a:ext cx="12192000" cy="6108700"/>
          </a:xfrm>
          <a:prstGeom prst="rect">
            <a:avLst/>
          </a:prstGeom>
        </p:spPr>
      </p:pic>
      <p:cxnSp>
        <p:nvCxnSpPr>
          <p:cNvPr id="18" name="Conector recto 17">
            <a:extLst>
              <a:ext uri="{FF2B5EF4-FFF2-40B4-BE49-F238E27FC236}">
                <a16:creationId xmlns:a16="http://schemas.microsoft.com/office/drawing/2014/main" id="{7181B62E-8A40-674D-8FE0-2097BA41FABD}"/>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56FDF66-8CB2-2C44-9146-DD2FDEC343CF}"/>
              </a:ext>
            </a:extLst>
          </p:cNvPr>
          <p:cNvSpPr txBox="1"/>
          <p:nvPr/>
        </p:nvSpPr>
        <p:spPr>
          <a:xfrm>
            <a:off x="752284" y="4177439"/>
            <a:ext cx="2691699" cy="646331"/>
          </a:xfrm>
          <a:prstGeom prst="rect">
            <a:avLst/>
          </a:prstGeom>
          <a:noFill/>
        </p:spPr>
        <p:txBody>
          <a:bodyPr wrap="none" rtlCol="0">
            <a:spAutoFit/>
          </a:bodyPr>
          <a:lstStyle/>
          <a:p>
            <a:r>
              <a:rPr lang="es-UY" sz="3600" b="1" dirty="0">
                <a:solidFill>
                  <a:schemeClr val="bg1"/>
                </a:solidFill>
                <a:latin typeface="Roboto" pitchFamily="2" charset="0"/>
                <a:ea typeface="Roboto" pitchFamily="2" charset="0"/>
              </a:rPr>
              <a:t>Área ADMINISTRACIÓN</a:t>
            </a:r>
          </a:p>
        </p:txBody>
      </p:sp>
    </p:spTree>
    <p:extLst>
      <p:ext uri="{BB962C8B-B14F-4D97-AF65-F5344CB8AC3E}">
        <p14:creationId xmlns:p14="http://schemas.microsoft.com/office/powerpoint/2010/main" val="3061931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18</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1483035"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ADMINISTRACIÓN.</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3 Rectángulo"/>
          <p:cNvSpPr/>
          <p:nvPr/>
        </p:nvSpPr>
        <p:spPr>
          <a:xfrm>
            <a:off x="752284" y="1654583"/>
            <a:ext cx="11215836" cy="3693319"/>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itchFamily="34" charset="0"/>
              <a:buChar char="•"/>
            </a:pPr>
            <a:endParaRPr lang="es-ES" dirty="0"/>
          </a:p>
          <a:p>
            <a:pPr marL="285750" indent="-285750">
              <a:buFont typeface="Arial" pitchFamily="34" charset="0"/>
              <a:buChar char="•"/>
            </a:pPr>
            <a:r>
              <a:rPr lang="es-ES" dirty="0"/>
              <a:t>Se actualizó la base de datos de socios.</a:t>
            </a:r>
          </a:p>
          <a:p>
            <a:pPr marL="285750" indent="-285750">
              <a:buFont typeface="Arial" pitchFamily="34" charset="0"/>
              <a:buChar char="•"/>
            </a:pPr>
            <a:endParaRPr lang="es-ES" dirty="0"/>
          </a:p>
          <a:p>
            <a:pPr marL="285750" indent="-285750">
              <a:buFont typeface="Arial" pitchFamily="34" charset="0"/>
              <a:buChar char="•"/>
            </a:pPr>
            <a:r>
              <a:rPr lang="es-ES" dirty="0"/>
              <a:t>Se plantea generar un plan de capacitación del personal.</a:t>
            </a:r>
          </a:p>
          <a:p>
            <a:pPr marL="285750" indent="-285750">
              <a:buFont typeface="Arial" pitchFamily="34" charset="0"/>
              <a:buChar char="•"/>
            </a:pPr>
            <a:endParaRPr lang="es-ES" dirty="0"/>
          </a:p>
          <a:p>
            <a:pPr marL="285750" indent="-285750">
              <a:buFont typeface="Arial" pitchFamily="34" charset="0"/>
              <a:buChar char="•"/>
            </a:pPr>
            <a:r>
              <a:rPr lang="es-ES" dirty="0"/>
              <a:t>Se redistribuyeron recursos humanos en función de los objetivos estratégicos definidos por las autoridades.</a:t>
            </a:r>
          </a:p>
          <a:p>
            <a:r>
              <a:rPr lang="es-ES" dirty="0"/>
              <a:t>.</a:t>
            </a:r>
            <a:r>
              <a:rPr lang="es-MX" b="1" dirty="0"/>
              <a:t>  </a:t>
            </a:r>
            <a:endParaRPr lang="es-ES" dirty="0"/>
          </a:p>
          <a:p>
            <a:pPr marL="285750" indent="-285750">
              <a:buFont typeface="Arial" pitchFamily="34" charset="0"/>
              <a:buChar char="•"/>
            </a:pPr>
            <a:r>
              <a:rPr lang="es-ES" dirty="0"/>
              <a:t>Se extendió el horario de atención al socio, de 9:00 a 20:00 </a:t>
            </a:r>
            <a:r>
              <a:rPr lang="es-ES" dirty="0" err="1"/>
              <a:t>hs</a:t>
            </a:r>
            <a:endParaRPr lang="es-ES" dirty="0"/>
          </a:p>
          <a:p>
            <a:pPr marL="285750" indent="-285750">
              <a:buFont typeface="Arial" pitchFamily="34" charset="0"/>
              <a:buChar char="•"/>
            </a:pPr>
            <a:endParaRPr lang="es-ES" dirty="0"/>
          </a:p>
          <a:p>
            <a:pPr marL="285750" indent="-285750">
              <a:buFont typeface="Arial" pitchFamily="34" charset="0"/>
              <a:buChar char="•"/>
            </a:pPr>
            <a:r>
              <a:rPr lang="es-ES" dirty="0"/>
              <a:t>Se extendió el período de atención reabriendo en enero luego de la licencia de la construcción.</a:t>
            </a:r>
          </a:p>
          <a:p>
            <a:pPr marL="285750" indent="-285750">
              <a:buFont typeface="Arial" pitchFamily="34" charset="0"/>
              <a:buChar char="•"/>
            </a:pPr>
            <a:endParaRPr lang="es-ES" dirty="0"/>
          </a:p>
          <a:p>
            <a:pPr marL="285750" indent="-285750">
              <a:buFont typeface="Arial" pitchFamily="34" charset="0"/>
              <a:buChar char="•"/>
            </a:pPr>
            <a:r>
              <a:rPr lang="es-ES" b="1" dirty="0"/>
              <a:t>Se prioriza al SOCIO como centro de toda gestión.</a:t>
            </a:r>
          </a:p>
          <a:p>
            <a:endParaRPr lang="es-ES" dirty="0"/>
          </a:p>
        </p:txBody>
      </p:sp>
    </p:spTree>
    <p:extLst>
      <p:ext uri="{BB962C8B-B14F-4D97-AF65-F5344CB8AC3E}">
        <p14:creationId xmlns:p14="http://schemas.microsoft.com/office/powerpoint/2010/main" val="30792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19</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4243469"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ADMINISTRACIÓN Organigrama</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3 Rectángulo"/>
          <p:cNvSpPr/>
          <p:nvPr/>
        </p:nvSpPr>
        <p:spPr>
          <a:xfrm>
            <a:off x="752284" y="1654583"/>
            <a:ext cx="11215836" cy="36933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b="1" dirty="0"/>
              <a:t> </a:t>
            </a:r>
            <a:endParaRPr lang="es-ES" dirty="0"/>
          </a:p>
        </p:txBody>
      </p:sp>
      <p:pic>
        <p:nvPicPr>
          <p:cNvPr id="13" name="Imagen 12">
            <a:extLst>
              <a:ext uri="{FF2B5EF4-FFF2-40B4-BE49-F238E27FC236}">
                <a16:creationId xmlns:a16="http://schemas.microsoft.com/office/drawing/2014/main" id="{D486D422-9465-4385-B380-36237F5653B0}"/>
              </a:ext>
            </a:extLst>
          </p:cNvPr>
          <p:cNvPicPr>
            <a:picLocks noChangeAspect="1"/>
          </p:cNvPicPr>
          <p:nvPr/>
        </p:nvPicPr>
        <p:blipFill rotWithShape="1">
          <a:blip r:embed="rId3">
            <a:extLst>
              <a:ext uri="{28A0092B-C50C-407E-A947-70E740481C1C}">
                <a14:useLocalDpi xmlns:a14="http://schemas.microsoft.com/office/drawing/2010/main" val="0"/>
              </a:ext>
            </a:extLst>
          </a:blip>
          <a:srcRect l="2999" t="20706" r="32796" b="18742"/>
          <a:stretch/>
        </p:blipFill>
        <p:spPr bwMode="auto">
          <a:xfrm>
            <a:off x="1289957" y="1542399"/>
            <a:ext cx="8425544" cy="44673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2880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t="7435" b="65573"/>
          <a:stretch/>
        </p:blipFill>
        <p:spPr bwMode="auto">
          <a:xfrm>
            <a:off x="222664" y="1067235"/>
            <a:ext cx="9102536" cy="255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3"/>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2</a:t>
            </a:fld>
            <a:endParaRPr lang="es-UY" dirty="0">
              <a:solidFill>
                <a:schemeClr val="bg1">
                  <a:lumMod val="50000"/>
                </a:schemeClr>
              </a:solidFill>
              <a:latin typeface="Roboto" pitchFamily="2" charset="0"/>
              <a:ea typeface="Roboto" pitchFamily="2" charset="0"/>
            </a:endParaRPr>
          </a:p>
        </p:txBody>
      </p:sp>
      <p:sp>
        <p:nvSpPr>
          <p:cNvPr id="9" name="CuadroTexto 8">
            <a:extLst>
              <a:ext uri="{FF2B5EF4-FFF2-40B4-BE49-F238E27FC236}">
                <a16:creationId xmlns:a16="http://schemas.microsoft.com/office/drawing/2014/main" id="{9BE18061-0B28-43F3-88E1-BA4763BCA3AB}"/>
              </a:ext>
            </a:extLst>
          </p:cNvPr>
          <p:cNvSpPr txBox="1"/>
          <p:nvPr/>
        </p:nvSpPr>
        <p:spPr>
          <a:xfrm>
            <a:off x="654907" y="540853"/>
            <a:ext cx="2578150" cy="369332"/>
          </a:xfrm>
          <a:prstGeom prst="rect">
            <a:avLst/>
          </a:prstGeom>
          <a:noFill/>
        </p:spPr>
        <p:txBody>
          <a:bodyPr wrap="square" rtlCol="0">
            <a:spAutoFit/>
          </a:bodyPr>
          <a:lstStyle/>
          <a:p>
            <a:r>
              <a:rPr lang="es-UY" b="1" dirty="0">
                <a:solidFill>
                  <a:srgbClr val="C00000"/>
                </a:solidFill>
                <a:latin typeface="Roboto" pitchFamily="2" charset="0"/>
                <a:ea typeface="Roboto" pitchFamily="2" charset="0"/>
              </a:rPr>
              <a:t>Quienes somos</a:t>
            </a:r>
          </a:p>
        </p:txBody>
      </p:sp>
    </p:spTree>
    <p:extLst>
      <p:ext uri="{BB962C8B-B14F-4D97-AF65-F5344CB8AC3E}">
        <p14:creationId xmlns:p14="http://schemas.microsoft.com/office/powerpoint/2010/main" val="2271072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rotWithShape="1">
          <a:blip r:embed="rId3">
            <a:alphaModFix/>
          </a:blip>
          <a:srcRect/>
          <a:stretch/>
        </p:blipFill>
        <p:spPr>
          <a:xfrm>
            <a:off x="5082615" y="6219188"/>
            <a:ext cx="2026771" cy="325048"/>
          </a:xfrm>
          <a:prstGeom prst="rect">
            <a:avLst/>
          </a:prstGeom>
          <a:noFill/>
          <a:ln>
            <a:noFill/>
          </a:ln>
        </p:spPr>
      </p:pic>
      <p:sp>
        <p:nvSpPr>
          <p:cNvPr id="89" name="Google Shape;89;p17"/>
          <p:cNvSpPr txBox="1"/>
          <p:nvPr/>
        </p:nvSpPr>
        <p:spPr>
          <a:xfrm>
            <a:off x="11313460" y="6280162"/>
            <a:ext cx="3145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7F7F7F"/>
              </a:solidFill>
              <a:latin typeface="Roboto"/>
              <a:ea typeface="Roboto"/>
              <a:cs typeface="Roboto"/>
              <a:sym typeface="Roboto"/>
            </a:endParaRPr>
          </a:p>
        </p:txBody>
      </p:sp>
      <p:pic>
        <p:nvPicPr>
          <p:cNvPr id="90" name="Google Shape;90;p17"/>
          <p:cNvPicPr preferRelativeResize="0"/>
          <p:nvPr/>
        </p:nvPicPr>
        <p:blipFill rotWithShape="1">
          <a:blip r:embed="rId4">
            <a:alphaModFix/>
          </a:blip>
          <a:srcRect/>
          <a:stretch/>
        </p:blipFill>
        <p:spPr>
          <a:xfrm>
            <a:off x="0" y="0"/>
            <a:ext cx="12192000" cy="6108700"/>
          </a:xfrm>
          <a:prstGeom prst="rect">
            <a:avLst/>
          </a:prstGeom>
          <a:noFill/>
          <a:ln>
            <a:noFill/>
          </a:ln>
        </p:spPr>
      </p:pic>
      <p:sp>
        <p:nvSpPr>
          <p:cNvPr id="91" name="Google Shape;91;p17"/>
          <p:cNvSpPr txBox="1"/>
          <p:nvPr/>
        </p:nvSpPr>
        <p:spPr>
          <a:xfrm>
            <a:off x="724284" y="4779264"/>
            <a:ext cx="4213500" cy="86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b="1">
                <a:solidFill>
                  <a:schemeClr val="lt1"/>
                </a:solidFill>
                <a:latin typeface="Roboto"/>
                <a:ea typeface="Roboto"/>
                <a:cs typeface="Roboto"/>
                <a:sym typeface="Roboto"/>
              </a:rPr>
              <a:t>Comunicación</a:t>
            </a:r>
            <a:endParaRPr/>
          </a:p>
          <a:p>
            <a:pPr marL="0" marR="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8"/>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97" name="Google Shape;97;p18"/>
          <p:cNvCxnSpPr/>
          <p:nvPr/>
        </p:nvCxnSpPr>
        <p:spPr>
          <a:xfrm>
            <a:off x="358588" y="6113929"/>
            <a:ext cx="11510683" cy="0"/>
          </a:xfrm>
          <a:prstGeom prst="straightConnector1">
            <a:avLst/>
          </a:prstGeom>
          <a:noFill/>
          <a:ln w="9525" cap="flat" cmpd="sng">
            <a:solidFill>
              <a:schemeClr val="dk1"/>
            </a:solidFill>
            <a:prstDash val="solid"/>
            <a:miter lim="800000"/>
            <a:headEnd type="none" w="sm" len="sm"/>
            <a:tailEnd type="none" w="sm" len="sm"/>
          </a:ln>
        </p:spPr>
      </p:cxnSp>
      <p:sp>
        <p:nvSpPr>
          <p:cNvPr id="98" name="Google Shape;98;p18"/>
          <p:cNvSpPr txBox="1"/>
          <p:nvPr/>
        </p:nvSpPr>
        <p:spPr>
          <a:xfrm>
            <a:off x="752280" y="317404"/>
            <a:ext cx="6907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a:solidFill>
                  <a:schemeClr val="dk1"/>
                </a:solidFill>
                <a:latin typeface="Roboto Light"/>
                <a:ea typeface="Roboto Light"/>
                <a:cs typeface="Roboto Light"/>
                <a:sym typeface="Roboto Light"/>
              </a:rPr>
              <a:t>SER SOCIO SAU - CAMPAÑA</a:t>
            </a:r>
            <a:endParaRPr sz="3600">
              <a:solidFill>
                <a:schemeClr val="dk1"/>
              </a:solidFill>
              <a:latin typeface="Roboto Light"/>
              <a:ea typeface="Roboto Light"/>
              <a:cs typeface="Roboto Light"/>
              <a:sym typeface="Roboto Light"/>
            </a:endParaRPr>
          </a:p>
        </p:txBody>
      </p:sp>
      <p:sp>
        <p:nvSpPr>
          <p:cNvPr id="99" name="Google Shape;99;p18"/>
          <p:cNvSpPr txBox="1"/>
          <p:nvPr/>
        </p:nvSpPr>
        <p:spPr>
          <a:xfrm>
            <a:off x="752275" y="1120150"/>
            <a:ext cx="6441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1800" b="1">
                <a:solidFill>
                  <a:srgbClr val="C00000"/>
                </a:solidFill>
                <a:latin typeface="Roboto"/>
                <a:ea typeface="Roboto"/>
                <a:cs typeface="Roboto"/>
                <a:sym typeface="Roboto"/>
              </a:rPr>
              <a:t>CONCEPTO: CONSTRUIMOS SOCIEDAD</a:t>
            </a:r>
            <a:endParaRPr sz="1800" b="1">
              <a:solidFill>
                <a:srgbClr val="C00000"/>
              </a:solidFill>
              <a:latin typeface="Roboto"/>
              <a:ea typeface="Roboto"/>
              <a:cs typeface="Roboto"/>
              <a:sym typeface="Roboto"/>
            </a:endParaRPr>
          </a:p>
        </p:txBody>
      </p:sp>
      <p:sp>
        <p:nvSpPr>
          <p:cNvPr id="100" name="Google Shape;100;p18"/>
          <p:cNvSpPr txBox="1"/>
          <p:nvPr/>
        </p:nvSpPr>
        <p:spPr>
          <a:xfrm>
            <a:off x="752264" y="1822325"/>
            <a:ext cx="10262400" cy="2862900"/>
          </a:xfrm>
          <a:prstGeom prst="rect">
            <a:avLst/>
          </a:prstGeom>
          <a:noFill/>
          <a:ln>
            <a:noFill/>
          </a:ln>
        </p:spPr>
        <p:txBody>
          <a:bodyPr spcFirstLastPara="1" wrap="square" lIns="90000" tIns="45700" rIns="91425" bIns="45700" anchor="t" anchorCtr="0">
            <a:spAutoFit/>
          </a:bodyPr>
          <a:lstStyle/>
          <a:p>
            <a:pPr marL="0" marR="0" lvl="0" indent="0" algn="l" rtl="0">
              <a:spcBef>
                <a:spcPts val="0"/>
              </a:spcBef>
              <a:spcAft>
                <a:spcPts val="0"/>
              </a:spcAft>
              <a:buNone/>
            </a:pPr>
            <a:r>
              <a:rPr lang="es-UY" sz="1800">
                <a:solidFill>
                  <a:schemeClr val="dk1"/>
                </a:solidFill>
                <a:latin typeface="Calibri"/>
                <a:ea typeface="Calibri"/>
                <a:cs typeface="Calibri"/>
                <a:sym typeface="Calibri"/>
              </a:rPr>
              <a:t>El concepto que desarrollamos tiene que ver con el rol del arquitecto como el constructor de las estructuras que habitamos, de las que nos adueñamos, las que disfrutamos.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UY" sz="1800">
                <a:solidFill>
                  <a:schemeClr val="dk1"/>
                </a:solidFill>
                <a:latin typeface="Calibri"/>
                <a:ea typeface="Calibri"/>
                <a:cs typeface="Calibri"/>
                <a:sym typeface="Calibri"/>
              </a:rPr>
              <a:t>A partir de esas construcciones, un arquitecto construye también ciudadanía, construye relaciones interpersonales, construye vidas, hogares, casas, barrios, ciudades. Es así que el arquitecto construye en cierta forma la sociedad toda y esa gran sociedad en la que todos vivimos tiene su reflejo en nuestra pequeña Sociedad de Arquitectos que también es construida con el aporte de todos.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UY" sz="1800">
                <a:solidFill>
                  <a:schemeClr val="dk1"/>
                </a:solidFill>
                <a:latin typeface="Calibri"/>
                <a:ea typeface="Calibri"/>
                <a:cs typeface="Calibri"/>
                <a:sym typeface="Calibri"/>
              </a:rPr>
              <a:t>Etapa 1 - Uruguay sin arquitectxs</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UY" sz="1800">
                <a:solidFill>
                  <a:schemeClr val="dk1"/>
                </a:solidFill>
                <a:latin typeface="Calibri"/>
                <a:ea typeface="Calibri"/>
                <a:cs typeface="Calibri"/>
                <a:sym typeface="Calibri"/>
              </a:rPr>
              <a:t>Etapa 2 - ¿Qué se construye al construir?</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es-UY" sz="1800">
                <a:solidFill>
                  <a:schemeClr val="dk1"/>
                </a:solidFill>
                <a:latin typeface="Calibri"/>
                <a:ea typeface="Calibri"/>
                <a:cs typeface="Calibri"/>
                <a:sym typeface="Calibri"/>
              </a:rPr>
              <a:t>Etapa 3 - Beneficios de ser socix de SAU</a:t>
            </a:r>
            <a:endParaRPr sz="1800">
              <a:solidFill>
                <a:schemeClr val="dk1"/>
              </a:solidFill>
              <a:latin typeface="Calibri"/>
              <a:ea typeface="Calibri"/>
              <a:cs typeface="Calibri"/>
              <a:sym typeface="Calibri"/>
            </a:endParaRPr>
          </a:p>
        </p:txBody>
      </p:sp>
      <p:cxnSp>
        <p:nvCxnSpPr>
          <p:cNvPr id="101" name="Google Shape;101;p18"/>
          <p:cNvCxnSpPr/>
          <p:nvPr/>
        </p:nvCxnSpPr>
        <p:spPr>
          <a:xfrm>
            <a:off x="744070" y="1120151"/>
            <a:ext cx="0" cy="369332"/>
          </a:xfrm>
          <a:prstGeom prst="straightConnector1">
            <a:avLst/>
          </a:prstGeom>
          <a:noFill/>
          <a:ln w="19050" cap="flat" cmpd="sng">
            <a:solidFill>
              <a:srgbClr val="C00000"/>
            </a:solidFill>
            <a:prstDash val="solid"/>
            <a:miter lim="800000"/>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103f6d29119_0_1"/>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07" name="Google Shape;107;g103f6d29119_0_1"/>
          <p:cNvCxnSpPr/>
          <p:nvPr/>
        </p:nvCxnSpPr>
        <p:spPr>
          <a:xfrm>
            <a:off x="358588" y="6113929"/>
            <a:ext cx="11510700" cy="0"/>
          </a:xfrm>
          <a:prstGeom prst="straightConnector1">
            <a:avLst/>
          </a:prstGeom>
          <a:noFill/>
          <a:ln w="9525" cap="flat" cmpd="sng">
            <a:solidFill>
              <a:schemeClr val="dk1"/>
            </a:solidFill>
            <a:prstDash val="solid"/>
            <a:miter lim="800000"/>
            <a:headEnd type="none" w="sm" len="sm"/>
            <a:tailEnd type="none" w="sm" len="sm"/>
          </a:ln>
        </p:spPr>
      </p:cxnSp>
      <p:sp>
        <p:nvSpPr>
          <p:cNvPr id="108" name="Google Shape;108;g103f6d29119_0_1"/>
          <p:cNvSpPr txBox="1"/>
          <p:nvPr/>
        </p:nvSpPr>
        <p:spPr>
          <a:xfrm>
            <a:off x="11313460" y="6280162"/>
            <a:ext cx="31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7F7F7F"/>
              </a:solidFill>
              <a:latin typeface="Roboto"/>
              <a:ea typeface="Roboto"/>
              <a:cs typeface="Roboto"/>
              <a:sym typeface="Roboto"/>
            </a:endParaRPr>
          </a:p>
        </p:txBody>
      </p:sp>
      <p:sp>
        <p:nvSpPr>
          <p:cNvPr id="109" name="Google Shape;109;g103f6d29119_0_1"/>
          <p:cNvSpPr txBox="1"/>
          <p:nvPr/>
        </p:nvSpPr>
        <p:spPr>
          <a:xfrm>
            <a:off x="752280" y="317404"/>
            <a:ext cx="6907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a:solidFill>
                  <a:schemeClr val="dk1"/>
                </a:solidFill>
                <a:latin typeface="Roboto Light"/>
                <a:ea typeface="Roboto Light"/>
                <a:cs typeface="Roboto Light"/>
                <a:sym typeface="Roboto Light"/>
              </a:rPr>
              <a:t>Uruguay sin arquitectura</a:t>
            </a:r>
            <a:endParaRPr sz="3600">
              <a:solidFill>
                <a:schemeClr val="dk1"/>
              </a:solidFill>
              <a:latin typeface="Roboto Light"/>
              <a:ea typeface="Roboto Light"/>
              <a:cs typeface="Roboto Light"/>
              <a:sym typeface="Roboto Light"/>
            </a:endParaRPr>
          </a:p>
        </p:txBody>
      </p:sp>
      <p:pic>
        <p:nvPicPr>
          <p:cNvPr id="110" name="Google Shape;110;g103f6d29119_0_1"/>
          <p:cNvPicPr preferRelativeResize="0"/>
          <p:nvPr/>
        </p:nvPicPr>
        <p:blipFill>
          <a:blip r:embed="rId4">
            <a:alphaModFix/>
          </a:blip>
          <a:stretch>
            <a:fillRect/>
          </a:stretch>
        </p:blipFill>
        <p:spPr>
          <a:xfrm>
            <a:off x="5525" y="1212125"/>
            <a:ext cx="4901801" cy="4901796"/>
          </a:xfrm>
          <a:prstGeom prst="rect">
            <a:avLst/>
          </a:prstGeom>
          <a:noFill/>
          <a:ln>
            <a:noFill/>
          </a:ln>
        </p:spPr>
      </p:pic>
      <p:pic>
        <p:nvPicPr>
          <p:cNvPr id="111" name="Google Shape;111;g103f6d29119_0_1"/>
          <p:cNvPicPr preferRelativeResize="0"/>
          <p:nvPr/>
        </p:nvPicPr>
        <p:blipFill>
          <a:blip r:embed="rId5">
            <a:alphaModFix/>
          </a:blip>
          <a:stretch>
            <a:fillRect/>
          </a:stretch>
        </p:blipFill>
        <p:spPr>
          <a:xfrm>
            <a:off x="4907325" y="1212125"/>
            <a:ext cx="4901801" cy="4901799"/>
          </a:xfrm>
          <a:prstGeom prst="rect">
            <a:avLst/>
          </a:prstGeom>
          <a:noFill/>
          <a:ln>
            <a:noFill/>
          </a:ln>
        </p:spPr>
      </p:pic>
      <p:pic>
        <p:nvPicPr>
          <p:cNvPr id="112" name="Google Shape;112;g103f6d29119_0_1"/>
          <p:cNvPicPr preferRelativeResize="0"/>
          <p:nvPr/>
        </p:nvPicPr>
        <p:blipFill>
          <a:blip r:embed="rId6">
            <a:alphaModFix/>
          </a:blip>
          <a:stretch>
            <a:fillRect/>
          </a:stretch>
        </p:blipFill>
        <p:spPr>
          <a:xfrm>
            <a:off x="9735575" y="1212125"/>
            <a:ext cx="2450898" cy="2450898"/>
          </a:xfrm>
          <a:prstGeom prst="rect">
            <a:avLst/>
          </a:prstGeom>
          <a:noFill/>
          <a:ln>
            <a:noFill/>
          </a:ln>
        </p:spPr>
      </p:pic>
      <p:pic>
        <p:nvPicPr>
          <p:cNvPr id="113" name="Google Shape;113;g103f6d29119_0_1"/>
          <p:cNvPicPr preferRelativeResize="0"/>
          <p:nvPr/>
        </p:nvPicPr>
        <p:blipFill>
          <a:blip r:embed="rId7">
            <a:alphaModFix/>
          </a:blip>
          <a:stretch>
            <a:fillRect/>
          </a:stretch>
        </p:blipFill>
        <p:spPr>
          <a:xfrm>
            <a:off x="9735575" y="3663023"/>
            <a:ext cx="2450898" cy="24508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g103f6d29119_0_15"/>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19" name="Google Shape;119;g103f6d29119_0_15"/>
          <p:cNvCxnSpPr/>
          <p:nvPr/>
        </p:nvCxnSpPr>
        <p:spPr>
          <a:xfrm>
            <a:off x="358588" y="6113929"/>
            <a:ext cx="11510700" cy="0"/>
          </a:xfrm>
          <a:prstGeom prst="straightConnector1">
            <a:avLst/>
          </a:prstGeom>
          <a:noFill/>
          <a:ln w="9525" cap="flat" cmpd="sng">
            <a:solidFill>
              <a:schemeClr val="dk1"/>
            </a:solidFill>
            <a:prstDash val="solid"/>
            <a:miter lim="800000"/>
            <a:headEnd type="none" w="sm" len="sm"/>
            <a:tailEnd type="none" w="sm" len="sm"/>
          </a:ln>
        </p:spPr>
      </p:cxnSp>
      <p:sp>
        <p:nvSpPr>
          <p:cNvPr id="120" name="Google Shape;120;g103f6d29119_0_15"/>
          <p:cNvSpPr txBox="1"/>
          <p:nvPr/>
        </p:nvSpPr>
        <p:spPr>
          <a:xfrm>
            <a:off x="11313460" y="6280162"/>
            <a:ext cx="31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7F7F7F"/>
              </a:solidFill>
              <a:latin typeface="Roboto"/>
              <a:ea typeface="Roboto"/>
              <a:cs typeface="Roboto"/>
              <a:sym typeface="Roboto"/>
            </a:endParaRPr>
          </a:p>
        </p:txBody>
      </p:sp>
      <p:sp>
        <p:nvSpPr>
          <p:cNvPr id="121" name="Google Shape;121;g103f6d29119_0_15"/>
          <p:cNvSpPr txBox="1"/>
          <p:nvPr/>
        </p:nvSpPr>
        <p:spPr>
          <a:xfrm>
            <a:off x="752280" y="317404"/>
            <a:ext cx="6907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a:solidFill>
                  <a:schemeClr val="dk1"/>
                </a:solidFill>
                <a:latin typeface="Roboto Light"/>
                <a:ea typeface="Roboto Light"/>
                <a:cs typeface="Roboto Light"/>
                <a:sym typeface="Roboto Light"/>
              </a:rPr>
              <a:t>¿Qué se construye al construir?</a:t>
            </a:r>
            <a:endParaRPr sz="3600">
              <a:solidFill>
                <a:schemeClr val="dk1"/>
              </a:solidFill>
              <a:latin typeface="Roboto Light"/>
              <a:ea typeface="Roboto Light"/>
              <a:cs typeface="Roboto Light"/>
              <a:sym typeface="Roboto Light"/>
            </a:endParaRPr>
          </a:p>
        </p:txBody>
      </p:sp>
      <p:pic>
        <p:nvPicPr>
          <p:cNvPr id="122" name="Google Shape;122;g103f6d29119_0_15"/>
          <p:cNvPicPr preferRelativeResize="0"/>
          <p:nvPr/>
        </p:nvPicPr>
        <p:blipFill>
          <a:blip r:embed="rId4">
            <a:alphaModFix/>
          </a:blip>
          <a:stretch>
            <a:fillRect/>
          </a:stretch>
        </p:blipFill>
        <p:spPr>
          <a:xfrm>
            <a:off x="120675" y="2093600"/>
            <a:ext cx="4020326" cy="4020326"/>
          </a:xfrm>
          <a:prstGeom prst="rect">
            <a:avLst/>
          </a:prstGeom>
          <a:noFill/>
          <a:ln>
            <a:noFill/>
          </a:ln>
        </p:spPr>
      </p:pic>
      <p:pic>
        <p:nvPicPr>
          <p:cNvPr id="123" name="Google Shape;123;g103f6d29119_0_15"/>
          <p:cNvPicPr preferRelativeResize="0"/>
          <p:nvPr/>
        </p:nvPicPr>
        <p:blipFill>
          <a:blip r:embed="rId5">
            <a:alphaModFix/>
          </a:blip>
          <a:stretch>
            <a:fillRect/>
          </a:stretch>
        </p:blipFill>
        <p:spPr>
          <a:xfrm>
            <a:off x="4103787" y="2093600"/>
            <a:ext cx="4020326" cy="4020326"/>
          </a:xfrm>
          <a:prstGeom prst="rect">
            <a:avLst/>
          </a:prstGeom>
          <a:noFill/>
          <a:ln>
            <a:noFill/>
          </a:ln>
        </p:spPr>
      </p:pic>
      <p:pic>
        <p:nvPicPr>
          <p:cNvPr id="124" name="Google Shape;124;g103f6d29119_0_15"/>
          <p:cNvPicPr preferRelativeResize="0"/>
          <p:nvPr/>
        </p:nvPicPr>
        <p:blipFill>
          <a:blip r:embed="rId6">
            <a:alphaModFix/>
          </a:blip>
          <a:stretch>
            <a:fillRect/>
          </a:stretch>
        </p:blipFill>
        <p:spPr>
          <a:xfrm>
            <a:off x="8124125" y="2093600"/>
            <a:ext cx="4020326" cy="40203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g103f6d29119_0_29"/>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30" name="Google Shape;130;g103f6d29119_0_29"/>
          <p:cNvCxnSpPr/>
          <p:nvPr/>
        </p:nvCxnSpPr>
        <p:spPr>
          <a:xfrm>
            <a:off x="358588" y="6113929"/>
            <a:ext cx="11510700" cy="0"/>
          </a:xfrm>
          <a:prstGeom prst="straightConnector1">
            <a:avLst/>
          </a:prstGeom>
          <a:noFill/>
          <a:ln w="9525" cap="flat" cmpd="sng">
            <a:solidFill>
              <a:schemeClr val="dk1"/>
            </a:solidFill>
            <a:prstDash val="solid"/>
            <a:miter lim="800000"/>
            <a:headEnd type="none" w="sm" len="sm"/>
            <a:tailEnd type="none" w="sm" len="sm"/>
          </a:ln>
        </p:spPr>
      </p:cxnSp>
      <p:sp>
        <p:nvSpPr>
          <p:cNvPr id="131" name="Google Shape;131;g103f6d29119_0_29"/>
          <p:cNvSpPr txBox="1"/>
          <p:nvPr/>
        </p:nvSpPr>
        <p:spPr>
          <a:xfrm>
            <a:off x="11313460" y="6280162"/>
            <a:ext cx="31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7F7F7F"/>
              </a:solidFill>
              <a:latin typeface="Roboto"/>
              <a:ea typeface="Roboto"/>
              <a:cs typeface="Roboto"/>
              <a:sym typeface="Roboto"/>
            </a:endParaRPr>
          </a:p>
        </p:txBody>
      </p:sp>
      <p:sp>
        <p:nvSpPr>
          <p:cNvPr id="132" name="Google Shape;132;g103f6d29119_0_29"/>
          <p:cNvSpPr txBox="1"/>
          <p:nvPr/>
        </p:nvSpPr>
        <p:spPr>
          <a:xfrm>
            <a:off x="752280" y="317404"/>
            <a:ext cx="69078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a:solidFill>
                  <a:schemeClr val="dk1"/>
                </a:solidFill>
                <a:latin typeface="Roboto Light"/>
                <a:ea typeface="Roboto Light"/>
                <a:cs typeface="Roboto Light"/>
                <a:sym typeface="Roboto Light"/>
              </a:rPr>
              <a:t>Beneficios de ser socix de SAU</a:t>
            </a:r>
            <a:endParaRPr sz="3600">
              <a:solidFill>
                <a:schemeClr val="dk1"/>
              </a:solidFill>
              <a:latin typeface="Roboto Light"/>
              <a:ea typeface="Roboto Light"/>
              <a:cs typeface="Roboto Light"/>
              <a:sym typeface="Roboto Light"/>
            </a:endParaRPr>
          </a:p>
        </p:txBody>
      </p:sp>
      <p:pic>
        <p:nvPicPr>
          <p:cNvPr id="133" name="Google Shape;133;g103f6d29119_0_29"/>
          <p:cNvPicPr preferRelativeResize="0"/>
          <p:nvPr/>
        </p:nvPicPr>
        <p:blipFill>
          <a:blip r:embed="rId4">
            <a:alphaModFix/>
          </a:blip>
          <a:stretch>
            <a:fillRect/>
          </a:stretch>
        </p:blipFill>
        <p:spPr>
          <a:xfrm>
            <a:off x="358591" y="2135675"/>
            <a:ext cx="2805112" cy="2806477"/>
          </a:xfrm>
          <a:prstGeom prst="rect">
            <a:avLst/>
          </a:prstGeom>
          <a:noFill/>
          <a:ln>
            <a:noFill/>
          </a:ln>
        </p:spPr>
      </p:pic>
      <p:pic>
        <p:nvPicPr>
          <p:cNvPr id="134" name="Google Shape;134;g103f6d29119_0_29"/>
          <p:cNvPicPr preferRelativeResize="0"/>
          <p:nvPr/>
        </p:nvPicPr>
        <p:blipFill>
          <a:blip r:embed="rId5">
            <a:alphaModFix/>
          </a:blip>
          <a:stretch>
            <a:fillRect/>
          </a:stretch>
        </p:blipFill>
        <p:spPr>
          <a:xfrm>
            <a:off x="3363075" y="2136363"/>
            <a:ext cx="2805100" cy="2805100"/>
          </a:xfrm>
          <a:prstGeom prst="rect">
            <a:avLst/>
          </a:prstGeom>
          <a:noFill/>
          <a:ln>
            <a:noFill/>
          </a:ln>
        </p:spPr>
      </p:pic>
      <p:pic>
        <p:nvPicPr>
          <p:cNvPr id="135" name="Google Shape;135;g103f6d29119_0_29"/>
          <p:cNvPicPr preferRelativeResize="0"/>
          <p:nvPr/>
        </p:nvPicPr>
        <p:blipFill>
          <a:blip r:embed="rId6">
            <a:alphaModFix/>
          </a:blip>
          <a:stretch>
            <a:fillRect/>
          </a:stretch>
        </p:blipFill>
        <p:spPr>
          <a:xfrm>
            <a:off x="6367550" y="2176273"/>
            <a:ext cx="2725304" cy="2725274"/>
          </a:xfrm>
          <a:prstGeom prst="rect">
            <a:avLst/>
          </a:prstGeom>
          <a:noFill/>
          <a:ln>
            <a:noFill/>
          </a:ln>
        </p:spPr>
      </p:pic>
      <p:pic>
        <p:nvPicPr>
          <p:cNvPr id="136" name="Google Shape;136;g103f6d29119_0_29"/>
          <p:cNvPicPr preferRelativeResize="0"/>
          <p:nvPr/>
        </p:nvPicPr>
        <p:blipFill>
          <a:blip r:embed="rId7">
            <a:alphaModFix/>
          </a:blip>
          <a:stretch>
            <a:fillRect/>
          </a:stretch>
        </p:blipFill>
        <p:spPr>
          <a:xfrm>
            <a:off x="9222026" y="2176279"/>
            <a:ext cx="2725299" cy="27252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9"/>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42" name="Google Shape;142;p19"/>
          <p:cNvCxnSpPr/>
          <p:nvPr/>
        </p:nvCxnSpPr>
        <p:spPr>
          <a:xfrm>
            <a:off x="358588" y="6113929"/>
            <a:ext cx="11510683" cy="0"/>
          </a:xfrm>
          <a:prstGeom prst="straightConnector1">
            <a:avLst/>
          </a:prstGeom>
          <a:noFill/>
          <a:ln w="9525" cap="flat" cmpd="sng">
            <a:solidFill>
              <a:schemeClr val="dk1"/>
            </a:solidFill>
            <a:prstDash val="solid"/>
            <a:miter lim="800000"/>
            <a:headEnd type="none" w="sm" len="sm"/>
            <a:tailEnd type="none" w="sm" len="sm"/>
          </a:ln>
        </p:spPr>
      </p:cxnSp>
      <p:sp>
        <p:nvSpPr>
          <p:cNvPr id="143" name="Google Shape;143;p19"/>
          <p:cNvSpPr txBox="1"/>
          <p:nvPr/>
        </p:nvSpPr>
        <p:spPr>
          <a:xfrm>
            <a:off x="11313460" y="6280162"/>
            <a:ext cx="3145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7F7F7F"/>
              </a:solidFill>
              <a:latin typeface="Roboto"/>
              <a:ea typeface="Roboto"/>
              <a:cs typeface="Roboto"/>
              <a:sym typeface="Roboto"/>
            </a:endParaRPr>
          </a:p>
        </p:txBody>
      </p:sp>
      <p:sp>
        <p:nvSpPr>
          <p:cNvPr id="144" name="Google Shape;144;p19"/>
          <p:cNvSpPr txBox="1"/>
          <p:nvPr/>
        </p:nvSpPr>
        <p:spPr>
          <a:xfrm>
            <a:off x="564023" y="420900"/>
            <a:ext cx="92823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a:solidFill>
                  <a:schemeClr val="dk1"/>
                </a:solidFill>
                <a:latin typeface="Roboto Light"/>
                <a:ea typeface="Roboto Light"/>
                <a:cs typeface="Roboto Light"/>
                <a:sym typeface="Roboto Light"/>
              </a:rPr>
              <a:t>IMAGEN CONCURSO DE OBRA REALIZADA</a:t>
            </a:r>
            <a:endParaRPr sz="3600">
              <a:solidFill>
                <a:schemeClr val="dk1"/>
              </a:solidFill>
              <a:latin typeface="Roboto Light"/>
              <a:ea typeface="Roboto Light"/>
              <a:cs typeface="Roboto Light"/>
              <a:sym typeface="Roboto Light"/>
            </a:endParaRPr>
          </a:p>
        </p:txBody>
      </p:sp>
      <p:cxnSp>
        <p:nvCxnSpPr>
          <p:cNvPr id="145" name="Google Shape;145;p19"/>
          <p:cNvCxnSpPr/>
          <p:nvPr/>
        </p:nvCxnSpPr>
        <p:spPr>
          <a:xfrm>
            <a:off x="744070" y="1120151"/>
            <a:ext cx="0" cy="369332"/>
          </a:xfrm>
          <a:prstGeom prst="straightConnector1">
            <a:avLst/>
          </a:prstGeom>
          <a:noFill/>
          <a:ln w="19050" cap="flat" cmpd="sng">
            <a:solidFill>
              <a:srgbClr val="C00000"/>
            </a:solidFill>
            <a:prstDash val="solid"/>
            <a:miter lim="800000"/>
            <a:headEnd type="none" w="sm" len="sm"/>
            <a:tailEnd type="none" w="sm" len="sm"/>
          </a:ln>
        </p:spPr>
      </p:cxnSp>
      <p:pic>
        <p:nvPicPr>
          <p:cNvPr id="146" name="Google Shape;146;p19"/>
          <p:cNvPicPr preferRelativeResize="0"/>
          <p:nvPr/>
        </p:nvPicPr>
        <p:blipFill>
          <a:blip r:embed="rId4">
            <a:alphaModFix/>
          </a:blip>
          <a:stretch>
            <a:fillRect/>
          </a:stretch>
        </p:blipFill>
        <p:spPr>
          <a:xfrm>
            <a:off x="1817925" y="1167175"/>
            <a:ext cx="8417389" cy="52077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0"/>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52" name="Google Shape;152;p20"/>
          <p:cNvCxnSpPr/>
          <p:nvPr/>
        </p:nvCxnSpPr>
        <p:spPr>
          <a:xfrm>
            <a:off x="358588" y="6113929"/>
            <a:ext cx="11510683" cy="0"/>
          </a:xfrm>
          <a:prstGeom prst="straightConnector1">
            <a:avLst/>
          </a:prstGeom>
          <a:noFill/>
          <a:ln w="9525" cap="flat" cmpd="sng">
            <a:solidFill>
              <a:schemeClr val="dk1"/>
            </a:solidFill>
            <a:prstDash val="solid"/>
            <a:miter lim="800000"/>
            <a:headEnd type="none" w="sm" len="sm"/>
            <a:tailEnd type="none" w="sm" len="sm"/>
          </a:ln>
        </p:spPr>
      </p:cxnSp>
      <p:sp>
        <p:nvSpPr>
          <p:cNvPr id="153" name="Google Shape;153;p20"/>
          <p:cNvSpPr txBox="1"/>
          <p:nvPr/>
        </p:nvSpPr>
        <p:spPr>
          <a:xfrm>
            <a:off x="564021" y="420900"/>
            <a:ext cx="3368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a:solidFill>
                  <a:schemeClr val="dk1"/>
                </a:solidFill>
                <a:latin typeface="Roboto Light"/>
                <a:ea typeface="Roboto Light"/>
                <a:cs typeface="Roboto Light"/>
                <a:sym typeface="Roboto Light"/>
              </a:rPr>
              <a:t>RRSS: FB - IG</a:t>
            </a:r>
            <a:endParaRPr sz="3600">
              <a:solidFill>
                <a:schemeClr val="dk1"/>
              </a:solidFill>
              <a:latin typeface="Roboto Light"/>
              <a:ea typeface="Roboto Light"/>
              <a:cs typeface="Roboto Light"/>
              <a:sym typeface="Roboto Light"/>
            </a:endParaRPr>
          </a:p>
        </p:txBody>
      </p:sp>
      <p:cxnSp>
        <p:nvCxnSpPr>
          <p:cNvPr id="154" name="Google Shape;154;p20"/>
          <p:cNvCxnSpPr/>
          <p:nvPr/>
        </p:nvCxnSpPr>
        <p:spPr>
          <a:xfrm>
            <a:off x="744070" y="1120151"/>
            <a:ext cx="0" cy="369332"/>
          </a:xfrm>
          <a:prstGeom prst="straightConnector1">
            <a:avLst/>
          </a:prstGeom>
          <a:noFill/>
          <a:ln w="19050" cap="flat" cmpd="sng">
            <a:solidFill>
              <a:srgbClr val="C00000"/>
            </a:solidFill>
            <a:prstDash val="solid"/>
            <a:miter lim="800000"/>
            <a:headEnd type="none" w="sm" len="sm"/>
            <a:tailEnd type="none" w="sm" len="sm"/>
          </a:ln>
        </p:spPr>
      </p:cxnSp>
      <p:sp>
        <p:nvSpPr>
          <p:cNvPr id="155" name="Google Shape;155;p20"/>
          <p:cNvSpPr txBox="1"/>
          <p:nvPr/>
        </p:nvSpPr>
        <p:spPr>
          <a:xfrm>
            <a:off x="564025" y="1413575"/>
            <a:ext cx="10161000" cy="43584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3600"/>
              </a:spcBef>
              <a:spcAft>
                <a:spcPts val="0"/>
              </a:spcAft>
              <a:buClr>
                <a:schemeClr val="dk1"/>
              </a:buClr>
              <a:buSzPts val="1700"/>
              <a:buChar char="●"/>
            </a:pPr>
            <a:r>
              <a:rPr lang="es-UY" sz="1700" b="1">
                <a:solidFill>
                  <a:srgbClr val="14110F"/>
                </a:solidFill>
              </a:rPr>
              <a:t>Alcanzamos 21 mil cuentas en estos meses</a:t>
            </a:r>
            <a:r>
              <a:rPr lang="es-UY" sz="1700">
                <a:solidFill>
                  <a:srgbClr val="14110F"/>
                </a:solidFill>
              </a:rPr>
              <a:t>. De las cuentas alcanzadas llegamos a más de 18,9 mil cuentas de las que antes no eran seguidores. </a:t>
            </a:r>
            <a:r>
              <a:rPr lang="es-UY" sz="1700" b="1">
                <a:solidFill>
                  <a:srgbClr val="14110F"/>
                </a:solidFill>
              </a:rPr>
              <a:t>Eso significa un 379% más que no te seguían</a:t>
            </a:r>
            <a:r>
              <a:rPr lang="es-UY" sz="1700">
                <a:solidFill>
                  <a:srgbClr val="14110F"/>
                </a:solidFill>
              </a:rPr>
              <a:t> anteriormente.</a:t>
            </a:r>
            <a:endParaRPr sz="1700">
              <a:solidFill>
                <a:srgbClr val="14110F"/>
              </a:solidFill>
            </a:endParaRPr>
          </a:p>
          <a:p>
            <a:pPr marL="457200" lvl="0" indent="-336550" algn="l" rtl="0">
              <a:lnSpc>
                <a:spcPct val="115000"/>
              </a:lnSpc>
              <a:spcBef>
                <a:spcPts val="0"/>
              </a:spcBef>
              <a:spcAft>
                <a:spcPts val="0"/>
              </a:spcAft>
              <a:buClr>
                <a:schemeClr val="dk1"/>
              </a:buClr>
              <a:buSzPts val="1700"/>
              <a:buChar char="●"/>
            </a:pPr>
            <a:r>
              <a:rPr lang="es-UY" sz="1700" b="1">
                <a:solidFill>
                  <a:srgbClr val="14110F"/>
                </a:solidFill>
              </a:rPr>
              <a:t>Obtuvimos 8399 clics que provienen de publicaciones que promocionamos en instagram y en facebook</a:t>
            </a:r>
            <a:r>
              <a:rPr lang="es-UY" sz="1700">
                <a:solidFill>
                  <a:srgbClr val="14110F"/>
                </a:solidFill>
              </a:rPr>
              <a:t> con el fin de que al hacer click dirigirlos a la página de SAU para afiliarse.</a:t>
            </a:r>
            <a:endParaRPr sz="1700">
              <a:solidFill>
                <a:srgbClr val="14110F"/>
              </a:solidFill>
            </a:endParaRPr>
          </a:p>
          <a:p>
            <a:pPr marL="457200" lvl="0" indent="-336550" algn="l" rtl="0">
              <a:lnSpc>
                <a:spcPct val="115000"/>
              </a:lnSpc>
              <a:spcBef>
                <a:spcPts val="0"/>
              </a:spcBef>
              <a:spcAft>
                <a:spcPts val="0"/>
              </a:spcAft>
              <a:buClr>
                <a:schemeClr val="dk1"/>
              </a:buClr>
              <a:buSzPts val="1700"/>
              <a:buChar char="●"/>
            </a:pPr>
            <a:r>
              <a:rPr lang="es-UY" sz="1700">
                <a:solidFill>
                  <a:srgbClr val="14110F"/>
                </a:solidFill>
              </a:rPr>
              <a:t>A nivel de </a:t>
            </a:r>
            <a:r>
              <a:rPr lang="es-UY" sz="1700" b="1">
                <a:solidFill>
                  <a:srgbClr val="14110F"/>
                </a:solidFill>
              </a:rPr>
              <a:t>rendimiento de publicidad los anuncios más atractivos </a:t>
            </a:r>
            <a:r>
              <a:rPr lang="es-UY" sz="1700">
                <a:solidFill>
                  <a:srgbClr val="14110F"/>
                </a:solidFill>
              </a:rPr>
              <a:t>y relevantes para el que mira el anuncio son los vídeos de </a:t>
            </a:r>
            <a:r>
              <a:rPr lang="es-UY" sz="1700" b="1" i="1">
                <a:solidFill>
                  <a:srgbClr val="14110F"/>
                </a:solidFill>
              </a:rPr>
              <a:t>Te imaginás ..(1era etapa). Sabías qué. (3era etapa).</a:t>
            </a:r>
            <a:endParaRPr sz="1700" b="1" i="1">
              <a:solidFill>
                <a:srgbClr val="14110F"/>
              </a:solidFill>
            </a:endParaRPr>
          </a:p>
          <a:p>
            <a:pPr marL="457200" lvl="0" indent="-336550" algn="l" rtl="0">
              <a:lnSpc>
                <a:spcPct val="115000"/>
              </a:lnSpc>
              <a:spcBef>
                <a:spcPts val="0"/>
              </a:spcBef>
              <a:spcAft>
                <a:spcPts val="0"/>
              </a:spcAft>
              <a:buClr>
                <a:schemeClr val="dk1"/>
              </a:buClr>
              <a:buSzPts val="1700"/>
              <a:buChar char="●"/>
            </a:pPr>
            <a:r>
              <a:rPr lang="es-UY" sz="1700" b="1" i="1">
                <a:solidFill>
                  <a:srgbClr val="14110F"/>
                </a:solidFill>
              </a:rPr>
              <a:t>Te imaginás Uruguay sin Arquitectos</a:t>
            </a:r>
            <a:r>
              <a:rPr lang="es-UY" sz="1700" i="1">
                <a:solidFill>
                  <a:srgbClr val="14110F"/>
                </a:solidFill>
              </a:rPr>
              <a:t>, g</a:t>
            </a:r>
            <a:r>
              <a:rPr lang="es-UY" sz="1700">
                <a:solidFill>
                  <a:srgbClr val="14110F"/>
                </a:solidFill>
              </a:rPr>
              <a:t>eneró </a:t>
            </a:r>
            <a:r>
              <a:rPr lang="es-UY" sz="1700" b="1">
                <a:solidFill>
                  <a:srgbClr val="14110F"/>
                </a:solidFill>
              </a:rPr>
              <a:t>el 50% de las reacciones y la intención del usuario</a:t>
            </a:r>
            <a:r>
              <a:rPr lang="es-UY" sz="1700">
                <a:solidFill>
                  <a:srgbClr val="14110F"/>
                </a:solidFill>
              </a:rPr>
              <a:t> </a:t>
            </a:r>
            <a:r>
              <a:rPr lang="es-UY" sz="1700" b="1">
                <a:solidFill>
                  <a:srgbClr val="14110F"/>
                </a:solidFill>
              </a:rPr>
              <a:t>a realizar el clic en el anuncio.</a:t>
            </a:r>
            <a:endParaRPr sz="1700" b="1">
              <a:solidFill>
                <a:srgbClr val="14110F"/>
              </a:solidFill>
            </a:endParaRPr>
          </a:p>
          <a:p>
            <a:pPr marL="457200" lvl="0" indent="-336550" algn="l" rtl="0">
              <a:lnSpc>
                <a:spcPct val="115000"/>
              </a:lnSpc>
              <a:spcBef>
                <a:spcPts val="0"/>
              </a:spcBef>
              <a:spcAft>
                <a:spcPts val="0"/>
              </a:spcAft>
              <a:buClr>
                <a:schemeClr val="dk1"/>
              </a:buClr>
              <a:buSzPts val="1700"/>
              <a:buChar char="●"/>
            </a:pPr>
            <a:r>
              <a:rPr lang="es-UY" sz="1700">
                <a:solidFill>
                  <a:srgbClr val="14110F"/>
                </a:solidFill>
              </a:rPr>
              <a:t>En </a:t>
            </a:r>
            <a:r>
              <a:rPr lang="es-UY" sz="1700" b="1">
                <a:solidFill>
                  <a:srgbClr val="14110F"/>
                </a:solidFill>
              </a:rPr>
              <a:t>Sabías qué </a:t>
            </a:r>
            <a:r>
              <a:rPr lang="es-UY" sz="1700">
                <a:solidFill>
                  <a:srgbClr val="14110F"/>
                </a:solidFill>
              </a:rPr>
              <a:t>(aún siguen activos) el vídeo de</a:t>
            </a:r>
            <a:r>
              <a:rPr lang="es-UY" sz="1700" b="1">
                <a:solidFill>
                  <a:srgbClr val="14110F"/>
                </a:solidFill>
              </a:rPr>
              <a:t> 25% de dto en decoración y muebles y el de 30% off en hotelería</a:t>
            </a:r>
            <a:r>
              <a:rPr lang="es-UY" sz="1700">
                <a:solidFill>
                  <a:srgbClr val="14110F"/>
                </a:solidFill>
              </a:rPr>
              <a:t> son lo que tienen un </a:t>
            </a:r>
            <a:r>
              <a:rPr lang="es-UY" sz="1700" b="1">
                <a:solidFill>
                  <a:srgbClr val="14110F"/>
                </a:solidFill>
              </a:rPr>
              <a:t>elevado nivel de aceptación por el usuario.</a:t>
            </a:r>
            <a:r>
              <a:rPr lang="es-UY" sz="1700">
                <a:solidFill>
                  <a:srgbClr val="14110F"/>
                </a:solidFill>
              </a:rPr>
              <a:t> Básicamente </a:t>
            </a:r>
            <a:r>
              <a:rPr lang="es-UY" sz="1700" b="1">
                <a:solidFill>
                  <a:srgbClr val="14110F"/>
                </a:solidFill>
              </a:rPr>
              <a:t>cuando llega este anuncio a la persona se siente profundamente identificad@.</a:t>
            </a:r>
            <a:r>
              <a:rPr lang="es-UY" sz="1700">
                <a:solidFill>
                  <a:srgbClr val="14110F"/>
                </a:solidFill>
              </a:rPr>
              <a:t> A nivel númerico tienen un CTR con más de 4%. Tener un CTR en FB de un 1% ya es buen rendimiento.</a:t>
            </a:r>
            <a:endParaRPr sz="1700">
              <a:solidFill>
                <a:srgbClr val="14110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g103f6d29119_0_52"/>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61" name="Google Shape;161;g103f6d29119_0_52"/>
          <p:cNvCxnSpPr/>
          <p:nvPr/>
        </p:nvCxnSpPr>
        <p:spPr>
          <a:xfrm>
            <a:off x="358588" y="6113929"/>
            <a:ext cx="11510700" cy="0"/>
          </a:xfrm>
          <a:prstGeom prst="straightConnector1">
            <a:avLst/>
          </a:prstGeom>
          <a:noFill/>
          <a:ln w="9525" cap="flat" cmpd="sng">
            <a:solidFill>
              <a:schemeClr val="dk1"/>
            </a:solidFill>
            <a:prstDash val="solid"/>
            <a:miter lim="800000"/>
            <a:headEnd type="none" w="sm" len="sm"/>
            <a:tailEnd type="none" w="sm" len="sm"/>
          </a:ln>
        </p:spPr>
      </p:cxnSp>
      <p:sp>
        <p:nvSpPr>
          <p:cNvPr id="162" name="Google Shape;162;g103f6d29119_0_52"/>
          <p:cNvSpPr txBox="1"/>
          <p:nvPr/>
        </p:nvSpPr>
        <p:spPr>
          <a:xfrm>
            <a:off x="11313460" y="6280162"/>
            <a:ext cx="31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7F7F7F"/>
              </a:solidFill>
              <a:latin typeface="Roboto"/>
              <a:ea typeface="Roboto"/>
              <a:cs typeface="Roboto"/>
              <a:sym typeface="Roboto"/>
            </a:endParaRPr>
          </a:p>
        </p:txBody>
      </p:sp>
      <p:pic>
        <p:nvPicPr>
          <p:cNvPr id="163" name="Google Shape;163;g103f6d29119_0_52"/>
          <p:cNvPicPr preferRelativeResize="0"/>
          <p:nvPr/>
        </p:nvPicPr>
        <p:blipFill>
          <a:blip r:embed="rId4">
            <a:alphaModFix/>
          </a:blip>
          <a:stretch>
            <a:fillRect/>
          </a:stretch>
        </p:blipFill>
        <p:spPr>
          <a:xfrm>
            <a:off x="768225" y="94250"/>
            <a:ext cx="10410944" cy="59143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g103f6d29119_0_59"/>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69" name="Google Shape;169;g103f6d29119_0_59"/>
          <p:cNvCxnSpPr/>
          <p:nvPr/>
        </p:nvCxnSpPr>
        <p:spPr>
          <a:xfrm>
            <a:off x="358588" y="6113929"/>
            <a:ext cx="11510700" cy="0"/>
          </a:xfrm>
          <a:prstGeom prst="straightConnector1">
            <a:avLst/>
          </a:prstGeom>
          <a:noFill/>
          <a:ln w="9525" cap="flat" cmpd="sng">
            <a:solidFill>
              <a:schemeClr val="dk1"/>
            </a:solidFill>
            <a:prstDash val="solid"/>
            <a:miter lim="800000"/>
            <a:headEnd type="none" w="sm" len="sm"/>
            <a:tailEnd type="none" w="sm" len="sm"/>
          </a:ln>
        </p:spPr>
      </p:cxnSp>
      <p:pic>
        <p:nvPicPr>
          <p:cNvPr id="170" name="Google Shape;170;g103f6d29119_0_59"/>
          <p:cNvPicPr preferRelativeResize="0"/>
          <p:nvPr/>
        </p:nvPicPr>
        <p:blipFill>
          <a:blip r:embed="rId4">
            <a:alphaModFix/>
          </a:blip>
          <a:stretch>
            <a:fillRect/>
          </a:stretch>
        </p:blipFill>
        <p:spPr>
          <a:xfrm>
            <a:off x="754225" y="199525"/>
            <a:ext cx="10410944" cy="59143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103f6d29119_0_66"/>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76" name="Google Shape;176;g103f6d29119_0_66"/>
          <p:cNvCxnSpPr/>
          <p:nvPr/>
        </p:nvCxnSpPr>
        <p:spPr>
          <a:xfrm>
            <a:off x="358588" y="6113929"/>
            <a:ext cx="11510700" cy="0"/>
          </a:xfrm>
          <a:prstGeom prst="straightConnector1">
            <a:avLst/>
          </a:prstGeom>
          <a:noFill/>
          <a:ln w="9525" cap="flat" cmpd="sng">
            <a:solidFill>
              <a:schemeClr val="dk1"/>
            </a:solidFill>
            <a:prstDash val="solid"/>
            <a:miter lim="800000"/>
            <a:headEnd type="none" w="sm" len="sm"/>
            <a:tailEnd type="none" w="sm" len="sm"/>
          </a:ln>
        </p:spPr>
      </p:cxnSp>
      <p:sp>
        <p:nvSpPr>
          <p:cNvPr id="177" name="Google Shape;177;g103f6d29119_0_66"/>
          <p:cNvSpPr txBox="1"/>
          <p:nvPr/>
        </p:nvSpPr>
        <p:spPr>
          <a:xfrm>
            <a:off x="11313460" y="6280162"/>
            <a:ext cx="31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7F7F7F"/>
              </a:solidFill>
              <a:latin typeface="Roboto"/>
              <a:ea typeface="Roboto"/>
              <a:cs typeface="Roboto"/>
              <a:sym typeface="Roboto"/>
            </a:endParaRPr>
          </a:p>
        </p:txBody>
      </p:sp>
      <p:pic>
        <p:nvPicPr>
          <p:cNvPr id="178" name="Google Shape;178;g103f6d29119_0_66"/>
          <p:cNvPicPr preferRelativeResize="0"/>
          <p:nvPr/>
        </p:nvPicPr>
        <p:blipFill>
          <a:blip r:embed="rId4">
            <a:alphaModFix/>
          </a:blip>
          <a:stretch>
            <a:fillRect/>
          </a:stretch>
        </p:blipFill>
        <p:spPr>
          <a:xfrm>
            <a:off x="890525" y="94250"/>
            <a:ext cx="10410944" cy="59143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3</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654907" y="540854"/>
            <a:ext cx="1766830"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Misión y Visión</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654907" y="1269903"/>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t="40047"/>
          <a:stretch/>
        </p:blipFill>
        <p:spPr bwMode="auto">
          <a:xfrm>
            <a:off x="358588" y="985697"/>
            <a:ext cx="7925062" cy="4933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859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103f6d29119_0_73"/>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84" name="Google Shape;184;g103f6d29119_0_73"/>
          <p:cNvCxnSpPr/>
          <p:nvPr/>
        </p:nvCxnSpPr>
        <p:spPr>
          <a:xfrm>
            <a:off x="358588" y="6113929"/>
            <a:ext cx="11510700" cy="0"/>
          </a:xfrm>
          <a:prstGeom prst="straightConnector1">
            <a:avLst/>
          </a:prstGeom>
          <a:noFill/>
          <a:ln w="9525" cap="flat" cmpd="sng">
            <a:solidFill>
              <a:schemeClr val="dk1"/>
            </a:solidFill>
            <a:prstDash val="solid"/>
            <a:miter lim="800000"/>
            <a:headEnd type="none" w="sm" len="sm"/>
            <a:tailEnd type="none" w="sm" len="sm"/>
          </a:ln>
        </p:spPr>
      </p:cxnSp>
      <p:sp>
        <p:nvSpPr>
          <p:cNvPr id="185" name="Google Shape;185;g103f6d29119_0_73"/>
          <p:cNvSpPr txBox="1"/>
          <p:nvPr/>
        </p:nvSpPr>
        <p:spPr>
          <a:xfrm>
            <a:off x="11313460" y="6280162"/>
            <a:ext cx="31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7F7F7F"/>
              </a:solidFill>
              <a:latin typeface="Roboto"/>
              <a:ea typeface="Roboto"/>
              <a:cs typeface="Roboto"/>
              <a:sym typeface="Roboto"/>
            </a:endParaRPr>
          </a:p>
        </p:txBody>
      </p:sp>
      <p:pic>
        <p:nvPicPr>
          <p:cNvPr id="186" name="Google Shape;186;g103f6d29119_0_73"/>
          <p:cNvPicPr preferRelativeResize="0"/>
          <p:nvPr/>
        </p:nvPicPr>
        <p:blipFill>
          <a:blip r:embed="rId4">
            <a:alphaModFix/>
          </a:blip>
          <a:stretch>
            <a:fillRect/>
          </a:stretch>
        </p:blipFill>
        <p:spPr>
          <a:xfrm>
            <a:off x="712225" y="94250"/>
            <a:ext cx="10410944" cy="591438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21"/>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192" name="Google Shape;192;p21"/>
          <p:cNvCxnSpPr/>
          <p:nvPr/>
        </p:nvCxnSpPr>
        <p:spPr>
          <a:xfrm>
            <a:off x="358588" y="6113929"/>
            <a:ext cx="11510683" cy="0"/>
          </a:xfrm>
          <a:prstGeom prst="straightConnector1">
            <a:avLst/>
          </a:prstGeom>
          <a:noFill/>
          <a:ln w="9525" cap="flat" cmpd="sng">
            <a:solidFill>
              <a:schemeClr val="dk1"/>
            </a:solidFill>
            <a:prstDash val="solid"/>
            <a:miter lim="800000"/>
            <a:headEnd type="none" w="sm" len="sm"/>
            <a:tailEnd type="none" w="sm" len="sm"/>
          </a:ln>
        </p:spPr>
      </p:cxnSp>
      <p:sp>
        <p:nvSpPr>
          <p:cNvPr id="193" name="Google Shape;193;p21"/>
          <p:cNvSpPr txBox="1"/>
          <p:nvPr/>
        </p:nvSpPr>
        <p:spPr>
          <a:xfrm>
            <a:off x="11313460" y="6280162"/>
            <a:ext cx="3145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s-UY" sz="1800">
                <a:solidFill>
                  <a:srgbClr val="7F7F7F"/>
                </a:solidFill>
                <a:latin typeface="Roboto"/>
                <a:ea typeface="Roboto"/>
                <a:cs typeface="Roboto"/>
                <a:sym typeface="Roboto"/>
              </a:rPr>
              <a:t>31</a:t>
            </a:fld>
            <a:endParaRPr sz="1800">
              <a:solidFill>
                <a:srgbClr val="7F7F7F"/>
              </a:solidFill>
              <a:latin typeface="Roboto"/>
              <a:ea typeface="Roboto"/>
              <a:cs typeface="Roboto"/>
              <a:sym typeface="Roboto"/>
            </a:endParaRPr>
          </a:p>
        </p:txBody>
      </p:sp>
      <p:sp>
        <p:nvSpPr>
          <p:cNvPr id="194" name="Google Shape;194;p21"/>
          <p:cNvSpPr txBox="1"/>
          <p:nvPr/>
        </p:nvSpPr>
        <p:spPr>
          <a:xfrm>
            <a:off x="564024" y="477000"/>
            <a:ext cx="42171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a:solidFill>
                  <a:schemeClr val="dk1"/>
                </a:solidFill>
                <a:latin typeface="Roboto Light"/>
                <a:ea typeface="Roboto Light"/>
                <a:cs typeface="Roboto Light"/>
                <a:sym typeface="Roboto Light"/>
              </a:rPr>
              <a:t>Mi Primer Proyecto</a:t>
            </a:r>
            <a:endParaRPr sz="3600">
              <a:solidFill>
                <a:schemeClr val="dk1"/>
              </a:solidFill>
              <a:latin typeface="Roboto Light"/>
              <a:ea typeface="Roboto Light"/>
              <a:cs typeface="Roboto Light"/>
              <a:sym typeface="Roboto Light"/>
            </a:endParaRPr>
          </a:p>
        </p:txBody>
      </p:sp>
      <p:cxnSp>
        <p:nvCxnSpPr>
          <p:cNvPr id="195" name="Google Shape;195;p21"/>
          <p:cNvCxnSpPr/>
          <p:nvPr/>
        </p:nvCxnSpPr>
        <p:spPr>
          <a:xfrm>
            <a:off x="744070" y="1120151"/>
            <a:ext cx="0" cy="369332"/>
          </a:xfrm>
          <a:prstGeom prst="straightConnector1">
            <a:avLst/>
          </a:prstGeom>
          <a:noFill/>
          <a:ln w="19050" cap="flat" cmpd="sng">
            <a:solidFill>
              <a:srgbClr val="C00000"/>
            </a:solidFill>
            <a:prstDash val="solid"/>
            <a:miter lim="800000"/>
            <a:headEnd type="none" w="sm" len="sm"/>
            <a:tailEnd type="none" w="sm" len="sm"/>
          </a:ln>
        </p:spPr>
      </p:cxnSp>
      <p:sp>
        <p:nvSpPr>
          <p:cNvPr id="196" name="Google Shape;196;p21"/>
          <p:cNvSpPr txBox="1"/>
          <p:nvPr/>
        </p:nvSpPr>
        <p:spPr>
          <a:xfrm>
            <a:off x="744070" y="1575354"/>
            <a:ext cx="7530600" cy="3694200"/>
          </a:xfrm>
          <a:prstGeom prst="rect">
            <a:avLst/>
          </a:prstGeom>
          <a:noFill/>
          <a:ln>
            <a:noFill/>
          </a:ln>
        </p:spPr>
        <p:txBody>
          <a:bodyPr spcFirstLastPara="1" wrap="square" lIns="90000" tIns="45700" rIns="91425" bIns="45700" anchor="t" anchorCtr="0">
            <a:spAutoFit/>
          </a:bodyPr>
          <a:lstStyle/>
          <a:p>
            <a:pPr marL="0" marR="0" lvl="0" indent="0" algn="just" rtl="0">
              <a:spcBef>
                <a:spcPts val="0"/>
              </a:spcBef>
              <a:spcAft>
                <a:spcPts val="0"/>
              </a:spcAft>
              <a:buNone/>
            </a:pPr>
            <a:r>
              <a:rPr lang="es-UY" sz="1800">
                <a:solidFill>
                  <a:schemeClr val="dk1"/>
                </a:solidFill>
                <a:latin typeface="Roboto"/>
                <a:ea typeface="Roboto"/>
                <a:cs typeface="Roboto"/>
                <a:sym typeface="Roboto"/>
              </a:rPr>
              <a:t>Todos los arquitectos, desde el más conocido y premiado hasta el joven que apenas está arrancando. Todos tienen algo en común, algo de los que todos pueden darnos testimonio: la primera vez que generaron un proyecto, que hicieron una obra, sea la reforma en la casa de una tía, una casa en un balneario o los más afortunados algo mucho más grande. </a:t>
            </a:r>
            <a:endParaRPr sz="1800">
              <a:solidFill>
                <a:schemeClr val="dk1"/>
              </a:solidFill>
              <a:latin typeface="Roboto"/>
              <a:ea typeface="Roboto"/>
              <a:cs typeface="Roboto"/>
              <a:sym typeface="Roboto"/>
            </a:endParaRPr>
          </a:p>
          <a:p>
            <a:pPr marL="0" marR="0" lvl="0" indent="0" algn="just" rtl="0">
              <a:spcBef>
                <a:spcPts val="0"/>
              </a:spcBef>
              <a:spcAft>
                <a:spcPts val="0"/>
              </a:spcAft>
              <a:buNone/>
            </a:pPr>
            <a:endParaRPr sz="1800">
              <a:solidFill>
                <a:schemeClr val="dk1"/>
              </a:solidFill>
              <a:latin typeface="Roboto"/>
              <a:ea typeface="Roboto"/>
              <a:cs typeface="Roboto"/>
              <a:sym typeface="Roboto"/>
            </a:endParaRPr>
          </a:p>
          <a:p>
            <a:pPr marL="0" marR="0" lvl="0" indent="0" algn="just" rtl="0">
              <a:spcBef>
                <a:spcPts val="0"/>
              </a:spcBef>
              <a:spcAft>
                <a:spcPts val="0"/>
              </a:spcAft>
              <a:buNone/>
            </a:pPr>
            <a:r>
              <a:rPr lang="es-UY" sz="1800">
                <a:solidFill>
                  <a:schemeClr val="dk1"/>
                </a:solidFill>
                <a:latin typeface="Roboto"/>
                <a:ea typeface="Roboto"/>
                <a:cs typeface="Roboto"/>
                <a:sym typeface="Roboto"/>
              </a:rPr>
              <a:t>Durante el mes del arquitectx, publicamos un video x día con historias diversas sobre el ejercicio de la profesión.</a:t>
            </a:r>
            <a:endParaRPr sz="1800">
              <a:solidFill>
                <a:schemeClr val="dk1"/>
              </a:solidFill>
              <a:latin typeface="Roboto"/>
              <a:ea typeface="Roboto"/>
              <a:cs typeface="Roboto"/>
              <a:sym typeface="Roboto"/>
            </a:endParaRPr>
          </a:p>
          <a:p>
            <a:pPr marL="0" marR="0" lvl="0" indent="0" algn="just" rtl="0">
              <a:spcBef>
                <a:spcPts val="0"/>
              </a:spcBef>
              <a:spcAft>
                <a:spcPts val="0"/>
              </a:spcAft>
              <a:buNone/>
            </a:pPr>
            <a:endParaRPr sz="1800">
              <a:solidFill>
                <a:schemeClr val="dk1"/>
              </a:solidFill>
              <a:latin typeface="Roboto"/>
              <a:ea typeface="Roboto"/>
              <a:cs typeface="Roboto"/>
              <a:sym typeface="Roboto"/>
            </a:endParaRPr>
          </a:p>
          <a:p>
            <a:pPr marL="0" marR="0" lvl="0" indent="0" algn="just" rtl="0">
              <a:spcBef>
                <a:spcPts val="0"/>
              </a:spcBef>
              <a:spcAft>
                <a:spcPts val="0"/>
              </a:spcAft>
              <a:buNone/>
            </a:pPr>
            <a:r>
              <a:rPr lang="es-UY" sz="1800">
                <a:solidFill>
                  <a:schemeClr val="dk1"/>
                </a:solidFill>
                <a:latin typeface="Roboto"/>
                <a:ea typeface="Roboto"/>
                <a:cs typeface="Roboto"/>
                <a:sym typeface="Roboto"/>
              </a:rPr>
              <a:t>El compilado de ese video se proyectó al inicio de la ceremonia de premiación del Día del Arquitecto.</a:t>
            </a:r>
            <a:endParaRPr sz="1800">
              <a:solidFill>
                <a:schemeClr val="dk1"/>
              </a:solidFill>
              <a:latin typeface="Roboto"/>
              <a:ea typeface="Roboto"/>
              <a:cs typeface="Roboto"/>
              <a:sym typeface="Roboto"/>
            </a:endParaRPr>
          </a:p>
          <a:p>
            <a:pPr marL="0" marR="0" lvl="0" indent="0" algn="just" rtl="0">
              <a:spcBef>
                <a:spcPts val="0"/>
              </a:spcBef>
              <a:spcAft>
                <a:spcPts val="0"/>
              </a:spcAft>
              <a:buNone/>
            </a:pPr>
            <a:endParaRPr sz="1800">
              <a:solidFill>
                <a:schemeClr val="dk1"/>
              </a:solidFill>
              <a:latin typeface="Roboto"/>
              <a:ea typeface="Roboto"/>
              <a:cs typeface="Roboto"/>
              <a:sym typeface="Roboto"/>
            </a:endParaRPr>
          </a:p>
        </p:txBody>
      </p:sp>
      <p:pic>
        <p:nvPicPr>
          <p:cNvPr id="197" name="Google Shape;197;p21"/>
          <p:cNvPicPr preferRelativeResize="0"/>
          <p:nvPr/>
        </p:nvPicPr>
        <p:blipFill rotWithShape="1">
          <a:blip r:embed="rId4">
            <a:alphaModFix/>
          </a:blip>
          <a:srcRect/>
          <a:stretch/>
        </p:blipFill>
        <p:spPr>
          <a:xfrm>
            <a:off x="10653737" y="3641643"/>
            <a:ext cx="529560" cy="469981"/>
          </a:xfrm>
          <a:prstGeom prst="rect">
            <a:avLst/>
          </a:prstGeom>
          <a:noFill/>
          <a:ln>
            <a:noFill/>
          </a:ln>
        </p:spPr>
      </p:pic>
      <p:pic>
        <p:nvPicPr>
          <p:cNvPr id="198" name="Google Shape;198;p21"/>
          <p:cNvPicPr preferRelativeResize="0"/>
          <p:nvPr/>
        </p:nvPicPr>
        <p:blipFill>
          <a:blip r:embed="rId5">
            <a:alphaModFix/>
          </a:blip>
          <a:stretch>
            <a:fillRect/>
          </a:stretch>
        </p:blipFill>
        <p:spPr>
          <a:xfrm>
            <a:off x="8634012" y="3354300"/>
            <a:ext cx="3038773" cy="1726307"/>
          </a:xfrm>
          <a:prstGeom prst="rect">
            <a:avLst/>
          </a:prstGeom>
          <a:noFill/>
          <a:ln>
            <a:noFill/>
          </a:ln>
        </p:spPr>
      </p:pic>
      <p:pic>
        <p:nvPicPr>
          <p:cNvPr id="199" name="Google Shape;199;p21"/>
          <p:cNvPicPr preferRelativeResize="0"/>
          <p:nvPr/>
        </p:nvPicPr>
        <p:blipFill>
          <a:blip r:embed="rId6">
            <a:alphaModFix/>
          </a:blip>
          <a:stretch>
            <a:fillRect/>
          </a:stretch>
        </p:blipFill>
        <p:spPr>
          <a:xfrm>
            <a:off x="8678824" y="1489475"/>
            <a:ext cx="2949148" cy="16753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2"/>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205" name="Google Shape;205;p22"/>
          <p:cNvCxnSpPr/>
          <p:nvPr/>
        </p:nvCxnSpPr>
        <p:spPr>
          <a:xfrm>
            <a:off x="358588" y="6113929"/>
            <a:ext cx="11510683" cy="0"/>
          </a:xfrm>
          <a:prstGeom prst="straightConnector1">
            <a:avLst/>
          </a:prstGeom>
          <a:noFill/>
          <a:ln w="9525" cap="flat" cmpd="sng">
            <a:solidFill>
              <a:schemeClr val="dk1"/>
            </a:solidFill>
            <a:prstDash val="solid"/>
            <a:miter lim="800000"/>
            <a:headEnd type="none" w="sm" len="sm"/>
            <a:tailEnd type="none" w="sm" len="sm"/>
          </a:ln>
        </p:spPr>
      </p:cxnSp>
      <p:sp>
        <p:nvSpPr>
          <p:cNvPr id="206" name="Google Shape;206;p22"/>
          <p:cNvSpPr txBox="1"/>
          <p:nvPr/>
        </p:nvSpPr>
        <p:spPr>
          <a:xfrm>
            <a:off x="11313460" y="6280162"/>
            <a:ext cx="3145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s-UY" sz="1800">
                <a:solidFill>
                  <a:srgbClr val="7F7F7F"/>
                </a:solidFill>
                <a:latin typeface="Roboto"/>
                <a:ea typeface="Roboto"/>
                <a:cs typeface="Roboto"/>
                <a:sym typeface="Roboto"/>
              </a:rPr>
              <a:t>32</a:t>
            </a:fld>
            <a:endParaRPr sz="1800">
              <a:solidFill>
                <a:srgbClr val="7F7F7F"/>
              </a:solidFill>
              <a:latin typeface="Roboto"/>
              <a:ea typeface="Roboto"/>
              <a:cs typeface="Roboto"/>
              <a:sym typeface="Roboto"/>
            </a:endParaRPr>
          </a:p>
        </p:txBody>
      </p:sp>
      <p:sp>
        <p:nvSpPr>
          <p:cNvPr id="207" name="Google Shape;207;p22"/>
          <p:cNvSpPr txBox="1"/>
          <p:nvPr/>
        </p:nvSpPr>
        <p:spPr>
          <a:xfrm>
            <a:off x="564030" y="476990"/>
            <a:ext cx="27447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a:solidFill>
                  <a:schemeClr val="dk1"/>
                </a:solidFill>
                <a:latin typeface="Roboto Light"/>
                <a:ea typeface="Roboto Light"/>
                <a:cs typeface="Roboto Light"/>
                <a:sym typeface="Roboto Light"/>
              </a:rPr>
              <a:t>Difusión</a:t>
            </a:r>
            <a:endParaRPr sz="3600">
              <a:solidFill>
                <a:schemeClr val="dk1"/>
              </a:solidFill>
              <a:latin typeface="Roboto Light"/>
              <a:ea typeface="Roboto Light"/>
              <a:cs typeface="Roboto Light"/>
              <a:sym typeface="Roboto Light"/>
            </a:endParaRPr>
          </a:p>
        </p:txBody>
      </p:sp>
      <p:cxnSp>
        <p:nvCxnSpPr>
          <p:cNvPr id="208" name="Google Shape;208;p22"/>
          <p:cNvCxnSpPr/>
          <p:nvPr/>
        </p:nvCxnSpPr>
        <p:spPr>
          <a:xfrm>
            <a:off x="744070" y="1120151"/>
            <a:ext cx="0" cy="369332"/>
          </a:xfrm>
          <a:prstGeom prst="straightConnector1">
            <a:avLst/>
          </a:prstGeom>
          <a:noFill/>
          <a:ln w="19050" cap="flat" cmpd="sng">
            <a:solidFill>
              <a:srgbClr val="C00000"/>
            </a:solidFill>
            <a:prstDash val="solid"/>
            <a:miter lim="800000"/>
            <a:headEnd type="none" w="sm" len="sm"/>
            <a:tailEnd type="none" w="sm" len="sm"/>
          </a:ln>
        </p:spPr>
      </p:cxnSp>
      <p:sp>
        <p:nvSpPr>
          <p:cNvPr id="209" name="Google Shape;209;p22"/>
          <p:cNvSpPr txBox="1"/>
          <p:nvPr/>
        </p:nvSpPr>
        <p:spPr>
          <a:xfrm>
            <a:off x="564021" y="1582100"/>
            <a:ext cx="10596900" cy="3694200"/>
          </a:xfrm>
          <a:prstGeom prst="rect">
            <a:avLst/>
          </a:prstGeom>
          <a:noFill/>
          <a:ln>
            <a:noFill/>
          </a:ln>
        </p:spPr>
        <p:txBody>
          <a:bodyPr spcFirstLastPara="1" wrap="square" lIns="90000" tIns="45700" rIns="91425" bIns="45700" anchor="t" anchorCtr="0">
            <a:spAutoFit/>
          </a:bodyPr>
          <a:lstStyle/>
          <a:p>
            <a:pPr marL="0" marR="0" lvl="0" indent="0" algn="just" rtl="0">
              <a:spcBef>
                <a:spcPts val="0"/>
              </a:spcBef>
              <a:spcAft>
                <a:spcPts val="0"/>
              </a:spcAft>
              <a:buClr>
                <a:schemeClr val="dk1"/>
              </a:buClr>
              <a:buSzPts val="1800"/>
              <a:buFont typeface="Calibri"/>
              <a:buNone/>
            </a:pPr>
            <a:r>
              <a:rPr lang="es-UY" sz="1800">
                <a:solidFill>
                  <a:schemeClr val="dk1"/>
                </a:solidFill>
                <a:latin typeface="Roboto"/>
                <a:ea typeface="Roboto"/>
                <a:cs typeface="Roboto"/>
                <a:sym typeface="Roboto"/>
              </a:rPr>
              <a:t>Se publicó semanalmente el boletín digital, incluyendo artículos propios e información de interés.  </a:t>
            </a: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r>
              <a:rPr lang="es-UY" sz="1800">
                <a:solidFill>
                  <a:schemeClr val="dk1"/>
                </a:solidFill>
                <a:latin typeface="Roboto"/>
                <a:ea typeface="Roboto"/>
                <a:cs typeface="Roboto"/>
                <a:sym typeface="Roboto"/>
              </a:rPr>
              <a:t>Se buscaron espacios en La Diaria en torno al aniversario de SAU para poner en agenda temas que tienen que ver con la arquitectura.</a:t>
            </a: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r>
              <a:rPr lang="es-UY" sz="1800">
                <a:solidFill>
                  <a:schemeClr val="dk1"/>
                </a:solidFill>
                <a:latin typeface="Roboto"/>
                <a:ea typeface="Roboto"/>
                <a:cs typeface="Roboto"/>
                <a:sym typeface="Roboto"/>
              </a:rPr>
              <a:t>Se trabajó coordinadamente con el espacio de radio Sarandí La Columna para incluir temas de interés para SAU.</a:t>
            </a: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r>
              <a:rPr lang="es-UY" sz="1800">
                <a:solidFill>
                  <a:schemeClr val="dk1"/>
                </a:solidFill>
                <a:latin typeface="Roboto"/>
                <a:ea typeface="Roboto"/>
                <a:cs typeface="Roboto"/>
                <a:sym typeface="Roboto"/>
              </a:rPr>
              <a:t>A partir de la inclusión de la Iglesia de Dieste como patrimonio de la Humanidad se gestionaron espacios de comunicación en medios de comunicación y webinars de interés. </a:t>
            </a: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r>
              <a:rPr lang="es-UY" sz="1800">
                <a:solidFill>
                  <a:schemeClr val="dk1"/>
                </a:solidFill>
                <a:latin typeface="Roboto"/>
                <a:ea typeface="Roboto"/>
                <a:cs typeface="Roboto"/>
                <a:sym typeface="Roboto"/>
              </a:rPr>
              <a:t>Se trabajó para dar visibilidad al trabajo de diversidad de comisiones, así como para fortalecer la comunicación de las elecciones universitarias y de la Caja de Profesionales.</a:t>
            </a:r>
            <a:endParaRPr sz="1800">
              <a:solidFill>
                <a:schemeClr val="dk1"/>
              </a:solidFill>
              <a:latin typeface="Roboto"/>
              <a:ea typeface="Roboto"/>
              <a:cs typeface="Roboto"/>
              <a:sym typeface="Roboto"/>
            </a:endParaRPr>
          </a:p>
        </p:txBody>
      </p:sp>
      <p:pic>
        <p:nvPicPr>
          <p:cNvPr id="210" name="Google Shape;210;p22"/>
          <p:cNvPicPr preferRelativeResize="0"/>
          <p:nvPr/>
        </p:nvPicPr>
        <p:blipFill rotWithShape="1">
          <a:blip r:embed="rId4">
            <a:alphaModFix/>
          </a:blip>
          <a:srcRect l="9714" b="19296"/>
          <a:stretch/>
        </p:blipFill>
        <p:spPr>
          <a:xfrm>
            <a:off x="9323646" y="747649"/>
            <a:ext cx="889499" cy="8344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103f6d29119_0_91"/>
          <p:cNvPicPr preferRelativeResize="0"/>
          <p:nvPr/>
        </p:nvPicPr>
        <p:blipFill rotWithShape="1">
          <a:blip r:embed="rId3">
            <a:alphaModFix/>
          </a:blip>
          <a:srcRect/>
          <a:stretch/>
        </p:blipFill>
        <p:spPr>
          <a:xfrm>
            <a:off x="5082615" y="6219188"/>
            <a:ext cx="2026771" cy="325048"/>
          </a:xfrm>
          <a:prstGeom prst="rect">
            <a:avLst/>
          </a:prstGeom>
          <a:noFill/>
          <a:ln>
            <a:noFill/>
          </a:ln>
        </p:spPr>
      </p:pic>
      <p:cxnSp>
        <p:nvCxnSpPr>
          <p:cNvPr id="216" name="Google Shape;216;g103f6d29119_0_91"/>
          <p:cNvCxnSpPr/>
          <p:nvPr/>
        </p:nvCxnSpPr>
        <p:spPr>
          <a:xfrm>
            <a:off x="358588" y="6113929"/>
            <a:ext cx="11510700" cy="0"/>
          </a:xfrm>
          <a:prstGeom prst="straightConnector1">
            <a:avLst/>
          </a:prstGeom>
          <a:noFill/>
          <a:ln w="9525" cap="flat" cmpd="sng">
            <a:solidFill>
              <a:schemeClr val="dk1"/>
            </a:solidFill>
            <a:prstDash val="solid"/>
            <a:miter lim="800000"/>
            <a:headEnd type="none" w="sm" len="sm"/>
            <a:tailEnd type="none" w="sm" len="sm"/>
          </a:ln>
        </p:spPr>
      </p:cxnSp>
      <p:sp>
        <p:nvSpPr>
          <p:cNvPr id="217" name="Google Shape;217;g103f6d29119_0_91"/>
          <p:cNvSpPr txBox="1"/>
          <p:nvPr/>
        </p:nvSpPr>
        <p:spPr>
          <a:xfrm>
            <a:off x="11313460" y="6280162"/>
            <a:ext cx="314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rgbClr val="7F7F7F"/>
              </a:solidFill>
              <a:latin typeface="Roboto"/>
              <a:ea typeface="Roboto"/>
              <a:cs typeface="Roboto"/>
              <a:sym typeface="Roboto"/>
            </a:endParaRPr>
          </a:p>
        </p:txBody>
      </p:sp>
      <p:sp>
        <p:nvSpPr>
          <p:cNvPr id="218" name="Google Shape;218;g103f6d29119_0_91"/>
          <p:cNvSpPr txBox="1"/>
          <p:nvPr/>
        </p:nvSpPr>
        <p:spPr>
          <a:xfrm>
            <a:off x="564023" y="477000"/>
            <a:ext cx="40080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UY" sz="3600">
                <a:solidFill>
                  <a:schemeClr val="dk1"/>
                </a:solidFill>
                <a:latin typeface="Roboto Light"/>
                <a:ea typeface="Roboto Light"/>
                <a:cs typeface="Roboto Light"/>
                <a:sym typeface="Roboto Light"/>
              </a:rPr>
              <a:t>Día del Arquitecto</a:t>
            </a:r>
            <a:endParaRPr sz="3600">
              <a:solidFill>
                <a:schemeClr val="dk1"/>
              </a:solidFill>
              <a:latin typeface="Roboto Light"/>
              <a:ea typeface="Roboto Light"/>
              <a:cs typeface="Roboto Light"/>
              <a:sym typeface="Roboto Light"/>
            </a:endParaRPr>
          </a:p>
        </p:txBody>
      </p:sp>
      <p:cxnSp>
        <p:nvCxnSpPr>
          <p:cNvPr id="219" name="Google Shape;219;g103f6d29119_0_91"/>
          <p:cNvCxnSpPr/>
          <p:nvPr/>
        </p:nvCxnSpPr>
        <p:spPr>
          <a:xfrm>
            <a:off x="744070" y="1120151"/>
            <a:ext cx="0" cy="369300"/>
          </a:xfrm>
          <a:prstGeom prst="straightConnector1">
            <a:avLst/>
          </a:prstGeom>
          <a:noFill/>
          <a:ln w="19050" cap="flat" cmpd="sng">
            <a:solidFill>
              <a:srgbClr val="C00000"/>
            </a:solidFill>
            <a:prstDash val="solid"/>
            <a:miter lim="800000"/>
            <a:headEnd type="none" w="sm" len="sm"/>
            <a:tailEnd type="none" w="sm" len="sm"/>
          </a:ln>
        </p:spPr>
      </p:cxnSp>
      <p:sp>
        <p:nvSpPr>
          <p:cNvPr id="220" name="Google Shape;220;g103f6d29119_0_91"/>
          <p:cNvSpPr txBox="1"/>
          <p:nvPr/>
        </p:nvSpPr>
        <p:spPr>
          <a:xfrm>
            <a:off x="564023" y="1582100"/>
            <a:ext cx="4264500" cy="2586000"/>
          </a:xfrm>
          <a:prstGeom prst="rect">
            <a:avLst/>
          </a:prstGeom>
          <a:noFill/>
          <a:ln>
            <a:noFill/>
          </a:ln>
        </p:spPr>
        <p:txBody>
          <a:bodyPr spcFirstLastPara="1" wrap="square" lIns="90000" tIns="45700" rIns="91425" bIns="45700" anchor="t" anchorCtr="0">
            <a:spAutoFit/>
          </a:bodyPr>
          <a:lstStyle/>
          <a:p>
            <a:pPr marL="0" marR="0" lvl="0" indent="0" algn="just" rtl="0">
              <a:spcBef>
                <a:spcPts val="0"/>
              </a:spcBef>
              <a:spcAft>
                <a:spcPts val="0"/>
              </a:spcAft>
              <a:buClr>
                <a:schemeClr val="dk1"/>
              </a:buClr>
              <a:buSzPts val="1800"/>
              <a:buFont typeface="Calibri"/>
              <a:buNone/>
            </a:pPr>
            <a:r>
              <a:rPr lang="es-UY" sz="1800">
                <a:solidFill>
                  <a:schemeClr val="dk1"/>
                </a:solidFill>
                <a:latin typeface="Roboto"/>
                <a:ea typeface="Roboto"/>
                <a:cs typeface="Roboto"/>
                <a:sym typeface="Roboto"/>
              </a:rPr>
              <a:t>Se organizó el Día del Arquitecto en la FADU, haciendo coincidir el homenaje a egresados con 25 y 50 años de profesión y la premiación del Concurso de Obra Realizada.</a:t>
            </a: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endParaRPr sz="1800">
              <a:solidFill>
                <a:schemeClr val="dk1"/>
              </a:solidFill>
              <a:latin typeface="Roboto"/>
              <a:ea typeface="Roboto"/>
              <a:cs typeface="Roboto"/>
              <a:sym typeface="Roboto"/>
            </a:endParaRPr>
          </a:p>
          <a:p>
            <a:pPr marL="0" marR="0" lvl="0" indent="0" algn="just" rtl="0">
              <a:spcBef>
                <a:spcPts val="0"/>
              </a:spcBef>
              <a:spcAft>
                <a:spcPts val="0"/>
              </a:spcAft>
              <a:buClr>
                <a:schemeClr val="dk1"/>
              </a:buClr>
              <a:buSzPts val="1800"/>
              <a:buFont typeface="Calibri"/>
              <a:buNone/>
            </a:pPr>
            <a:r>
              <a:rPr lang="es-UY" sz="1800">
                <a:solidFill>
                  <a:schemeClr val="dk1"/>
                </a:solidFill>
                <a:latin typeface="Roboto"/>
                <a:ea typeface="Roboto"/>
                <a:cs typeface="Roboto"/>
                <a:sym typeface="Roboto"/>
              </a:rPr>
              <a:t>La convocatoria fue muy exitosa así como la visibilidad en redes sociales y medios de comunicación. </a:t>
            </a:r>
            <a:endParaRPr sz="1800">
              <a:solidFill>
                <a:schemeClr val="dk1"/>
              </a:solidFill>
              <a:latin typeface="Roboto"/>
              <a:ea typeface="Roboto"/>
              <a:cs typeface="Roboto"/>
              <a:sym typeface="Roboto"/>
            </a:endParaRPr>
          </a:p>
        </p:txBody>
      </p:sp>
      <p:pic>
        <p:nvPicPr>
          <p:cNvPr id="221" name="Google Shape;221;g103f6d29119_0_91"/>
          <p:cNvPicPr preferRelativeResize="0"/>
          <p:nvPr/>
        </p:nvPicPr>
        <p:blipFill rotWithShape="1">
          <a:blip r:embed="rId4">
            <a:alphaModFix/>
          </a:blip>
          <a:srcRect l="9714" b="19296"/>
          <a:stretch/>
        </p:blipFill>
        <p:spPr>
          <a:xfrm>
            <a:off x="9323646" y="747649"/>
            <a:ext cx="889498" cy="834444"/>
          </a:xfrm>
          <a:prstGeom prst="rect">
            <a:avLst/>
          </a:prstGeom>
          <a:noFill/>
          <a:ln>
            <a:noFill/>
          </a:ln>
        </p:spPr>
      </p:pic>
      <p:pic>
        <p:nvPicPr>
          <p:cNvPr id="222" name="Google Shape;222;g103f6d29119_0_91"/>
          <p:cNvPicPr preferRelativeResize="0"/>
          <p:nvPr/>
        </p:nvPicPr>
        <p:blipFill>
          <a:blip r:embed="rId5">
            <a:alphaModFix/>
          </a:blip>
          <a:stretch>
            <a:fillRect/>
          </a:stretch>
        </p:blipFill>
        <p:spPr>
          <a:xfrm>
            <a:off x="5853750" y="1489450"/>
            <a:ext cx="3770501" cy="3770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D12D74-A6A6-B546-B465-00CF955C2714}"/>
              </a:ext>
            </a:extLst>
          </p:cNvPr>
          <p:cNvPicPr>
            <a:picLocks noChangeAspect="1"/>
          </p:cNvPicPr>
          <p:nvPr/>
        </p:nvPicPr>
        <p:blipFill>
          <a:blip r:embed="rId2"/>
          <a:stretch>
            <a:fillRect/>
          </a:stretch>
        </p:blipFill>
        <p:spPr>
          <a:xfrm>
            <a:off x="5082615" y="6219188"/>
            <a:ext cx="2026771" cy="325048"/>
          </a:xfrm>
          <a:prstGeom prst="rect">
            <a:avLst/>
          </a:prstGeom>
        </p:spPr>
      </p:pic>
      <p:pic>
        <p:nvPicPr>
          <p:cNvPr id="15" name="Imagen 14">
            <a:extLst>
              <a:ext uri="{FF2B5EF4-FFF2-40B4-BE49-F238E27FC236}">
                <a16:creationId xmlns:a16="http://schemas.microsoft.com/office/drawing/2014/main" id="{78F64FEB-07D5-6D41-A6B8-D8DD058A9DD2}"/>
              </a:ext>
            </a:extLst>
          </p:cNvPr>
          <p:cNvPicPr>
            <a:picLocks noChangeAspect="1"/>
          </p:cNvPicPr>
          <p:nvPr/>
        </p:nvPicPr>
        <p:blipFill>
          <a:blip r:embed="rId3"/>
          <a:stretch>
            <a:fillRect/>
          </a:stretch>
        </p:blipFill>
        <p:spPr>
          <a:xfrm>
            <a:off x="0" y="0"/>
            <a:ext cx="12192000" cy="6108700"/>
          </a:xfrm>
          <a:prstGeom prst="rect">
            <a:avLst/>
          </a:prstGeom>
        </p:spPr>
      </p:pic>
      <p:cxnSp>
        <p:nvCxnSpPr>
          <p:cNvPr id="18" name="Conector recto 17">
            <a:extLst>
              <a:ext uri="{FF2B5EF4-FFF2-40B4-BE49-F238E27FC236}">
                <a16:creationId xmlns:a16="http://schemas.microsoft.com/office/drawing/2014/main" id="{7181B62E-8A40-674D-8FE0-2097BA41FABD}"/>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56FDF66-8CB2-2C44-9146-DD2FDEC343CF}"/>
              </a:ext>
            </a:extLst>
          </p:cNvPr>
          <p:cNvSpPr txBox="1"/>
          <p:nvPr/>
        </p:nvSpPr>
        <p:spPr>
          <a:xfrm>
            <a:off x="752284" y="4177439"/>
            <a:ext cx="2843471" cy="646331"/>
          </a:xfrm>
          <a:prstGeom prst="rect">
            <a:avLst/>
          </a:prstGeom>
          <a:noFill/>
        </p:spPr>
        <p:txBody>
          <a:bodyPr wrap="none" rtlCol="0">
            <a:spAutoFit/>
          </a:bodyPr>
          <a:lstStyle/>
          <a:p>
            <a:r>
              <a:rPr lang="es-UY" sz="3600" b="1" dirty="0">
                <a:solidFill>
                  <a:schemeClr val="bg1"/>
                </a:solidFill>
                <a:latin typeface="Roboto" pitchFamily="2" charset="0"/>
                <a:ea typeface="Roboto" pitchFamily="2" charset="0"/>
              </a:rPr>
              <a:t>Área Gremial</a:t>
            </a:r>
          </a:p>
        </p:txBody>
      </p:sp>
    </p:spTree>
    <p:extLst>
      <p:ext uri="{BB962C8B-B14F-4D97-AF65-F5344CB8AC3E}">
        <p14:creationId xmlns:p14="http://schemas.microsoft.com/office/powerpoint/2010/main" val="3802870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35</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3" y="1120151"/>
            <a:ext cx="10463885" cy="646331"/>
          </a:xfrm>
          <a:prstGeom prst="rect">
            <a:avLst/>
          </a:prstGeom>
          <a:noFill/>
        </p:spPr>
        <p:txBody>
          <a:bodyPr wrap="square" rtlCol="0">
            <a:spAutoFit/>
          </a:bodyPr>
          <a:lstStyle/>
          <a:p>
            <a:r>
              <a:rPr lang="es-UY" b="1" dirty="0">
                <a:solidFill>
                  <a:srgbClr val="C00000"/>
                </a:solidFill>
                <a:latin typeface="Roboto" pitchFamily="2" charset="0"/>
                <a:ea typeface="Roboto" pitchFamily="2" charset="0"/>
              </a:rPr>
              <a:t>Área Gremial</a:t>
            </a:r>
          </a:p>
          <a:p>
            <a:r>
              <a:rPr lang="es-UY" b="1" dirty="0">
                <a:solidFill>
                  <a:srgbClr val="C00000"/>
                </a:solidFill>
                <a:latin typeface="Roboto" pitchFamily="2" charset="0"/>
                <a:ea typeface="Roboto" pitchFamily="2" charset="0"/>
              </a:rPr>
              <a:t>Ejecutivo / Directiva                                  Comisiones Asesoras                         Comisiones Delegadas                 </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71830BB8-586C-42B0-BE73-21E232CC7BA3}"/>
              </a:ext>
            </a:extLst>
          </p:cNvPr>
          <p:cNvPicPr>
            <a:picLocks noChangeAspect="1"/>
          </p:cNvPicPr>
          <p:nvPr/>
        </p:nvPicPr>
        <p:blipFill>
          <a:blip r:embed="rId3"/>
          <a:stretch>
            <a:fillRect/>
          </a:stretch>
        </p:blipFill>
        <p:spPr>
          <a:xfrm>
            <a:off x="4285203" y="1669626"/>
            <a:ext cx="3523118" cy="4278071"/>
          </a:xfrm>
          <a:prstGeom prst="rect">
            <a:avLst/>
          </a:prstGeom>
        </p:spPr>
      </p:pic>
      <p:pic>
        <p:nvPicPr>
          <p:cNvPr id="3" name="Imagen 2">
            <a:extLst>
              <a:ext uri="{FF2B5EF4-FFF2-40B4-BE49-F238E27FC236}">
                <a16:creationId xmlns:a16="http://schemas.microsoft.com/office/drawing/2014/main" id="{D87AFA10-C492-41B1-B3FE-A987F313CB74}"/>
              </a:ext>
            </a:extLst>
          </p:cNvPr>
          <p:cNvPicPr>
            <a:picLocks noChangeAspect="1"/>
          </p:cNvPicPr>
          <p:nvPr/>
        </p:nvPicPr>
        <p:blipFill rotWithShape="1">
          <a:blip r:embed="rId4"/>
          <a:srcRect t="3146"/>
          <a:stretch/>
        </p:blipFill>
        <p:spPr>
          <a:xfrm>
            <a:off x="752285" y="1672738"/>
            <a:ext cx="3012466" cy="4441191"/>
          </a:xfrm>
          <a:prstGeom prst="rect">
            <a:avLst/>
          </a:prstGeom>
        </p:spPr>
      </p:pic>
      <p:pic>
        <p:nvPicPr>
          <p:cNvPr id="4" name="Imagen 3">
            <a:extLst>
              <a:ext uri="{FF2B5EF4-FFF2-40B4-BE49-F238E27FC236}">
                <a16:creationId xmlns:a16="http://schemas.microsoft.com/office/drawing/2014/main" id="{D9E20EC9-F8F2-44CA-ACFA-CEF3DC76CD74}"/>
              </a:ext>
            </a:extLst>
          </p:cNvPr>
          <p:cNvPicPr>
            <a:picLocks noChangeAspect="1"/>
          </p:cNvPicPr>
          <p:nvPr/>
        </p:nvPicPr>
        <p:blipFill>
          <a:blip r:embed="rId5"/>
          <a:stretch>
            <a:fillRect/>
          </a:stretch>
        </p:blipFill>
        <p:spPr>
          <a:xfrm>
            <a:off x="8427251" y="1819398"/>
            <a:ext cx="2694641" cy="4191662"/>
          </a:xfrm>
          <a:prstGeom prst="rect">
            <a:avLst/>
          </a:prstGeom>
        </p:spPr>
      </p:pic>
    </p:spTree>
    <p:extLst>
      <p:ext uri="{BB962C8B-B14F-4D97-AF65-F5344CB8AC3E}">
        <p14:creationId xmlns:p14="http://schemas.microsoft.com/office/powerpoint/2010/main" val="2075686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36</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50077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048177"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ES" b="1" dirty="0">
                <a:solidFill>
                  <a:srgbClr val="C00000"/>
                </a:solidFill>
                <a:latin typeface="Roboto Condensed" pitchFamily="2" charset="0"/>
                <a:ea typeface="Roboto Condensed" pitchFamily="2" charset="0"/>
              </a:rPr>
              <a:t>Uruguay en los Premios FPAA 2020</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C1457AC-51CD-446C-8D04-AB6EB3E78532}"/>
              </a:ext>
            </a:extLst>
          </p:cNvPr>
          <p:cNvPicPr>
            <a:picLocks noChangeAspect="1"/>
          </p:cNvPicPr>
          <p:nvPr/>
        </p:nvPicPr>
        <p:blipFill rotWithShape="1">
          <a:blip r:embed="rId3"/>
          <a:srcRect l="24819" t="29416" r="45180" b="18076"/>
          <a:stretch/>
        </p:blipFill>
        <p:spPr>
          <a:xfrm>
            <a:off x="952107" y="1857081"/>
            <a:ext cx="3657600" cy="3601037"/>
          </a:xfrm>
          <a:prstGeom prst="rect">
            <a:avLst/>
          </a:prstGeom>
        </p:spPr>
      </p:pic>
      <p:sp>
        <p:nvSpPr>
          <p:cNvPr id="17" name="3 Rectángulo">
            <a:extLst>
              <a:ext uri="{FF2B5EF4-FFF2-40B4-BE49-F238E27FC236}">
                <a16:creationId xmlns:a16="http://schemas.microsoft.com/office/drawing/2014/main" id="{D618277B-156B-43D8-A0CA-CA69E1BB3257}"/>
              </a:ext>
            </a:extLst>
          </p:cNvPr>
          <p:cNvSpPr/>
          <p:nvPr/>
        </p:nvSpPr>
        <p:spPr>
          <a:xfrm>
            <a:off x="4773032" y="1810939"/>
            <a:ext cx="7296420" cy="3693319"/>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dirty="0"/>
              <a:t>El Jurado Calificador de los Premios FPAA 2020 reconoce la labor destacada de </a:t>
            </a:r>
            <a:r>
              <a:rPr lang="es-AR" b="1" dirty="0"/>
              <a:t>Héctor </a:t>
            </a:r>
            <a:r>
              <a:rPr lang="es-AR" b="1" dirty="0" err="1"/>
              <a:t>Vigliecca</a:t>
            </a:r>
            <a:r>
              <a:rPr lang="es-AR" b="1" dirty="0"/>
              <a:t> </a:t>
            </a:r>
            <a:r>
              <a:rPr lang="es-AR" dirty="0"/>
              <a:t>obtuvo el premio </a:t>
            </a:r>
            <a:r>
              <a:rPr lang="es-AR" b="1" dirty="0"/>
              <a:t>Arquitecto de las Américas</a:t>
            </a:r>
            <a:r>
              <a:rPr lang="es-AR" dirty="0"/>
              <a:t>, uno de los más prestigiosos que se otorgan en el continente. Además, las arquitectas </a:t>
            </a:r>
            <a:r>
              <a:rPr lang="es-AR" b="1" dirty="0"/>
              <a:t>Florencia </a:t>
            </a:r>
            <a:r>
              <a:rPr lang="es-AR" b="1" dirty="0" err="1"/>
              <a:t>Fornaro</a:t>
            </a:r>
            <a:r>
              <a:rPr lang="es-AR" b="1" dirty="0"/>
              <a:t> y Agustina Sánchez </a:t>
            </a:r>
            <a:r>
              <a:rPr lang="es-AR" dirty="0"/>
              <a:t>reciben el premio Fin de Carrera Gabriel Serrano Camargo por su diseño arquitectónico.</a:t>
            </a:r>
          </a:p>
          <a:p>
            <a:pPr marL="285750" indent="-285750">
              <a:buFont typeface="Arial" pitchFamily="34" charset="0"/>
              <a:buChar char="•"/>
            </a:pPr>
            <a:endParaRPr lang="es-AR" dirty="0"/>
          </a:p>
          <a:p>
            <a:r>
              <a:rPr lang="es-AR" b="1" dirty="0"/>
              <a:t>La revista Arquitectura de la SAU</a:t>
            </a:r>
            <a:r>
              <a:rPr lang="es-AR" dirty="0"/>
              <a:t> obtuvo una MENCION en la categoría  Difusión de la arquitectura y el urbanismo y una </a:t>
            </a:r>
            <a:r>
              <a:rPr lang="es-AR" b="1" dirty="0"/>
              <a:t>Investigación sobre el Palacio Salvo </a:t>
            </a:r>
            <a:r>
              <a:rPr lang="es-AR" dirty="0"/>
              <a:t>obtuvo una MENCION  en la categoría de investigación y teoría. </a:t>
            </a:r>
          </a:p>
          <a:p>
            <a:endParaRPr lang="es-AR" dirty="0"/>
          </a:p>
          <a:p>
            <a:r>
              <a:rPr lang="es-AR" dirty="0"/>
              <a:t>Este es el resultado del proceso de evaluación de </a:t>
            </a:r>
            <a:r>
              <a:rPr lang="es-AR" b="1" dirty="0"/>
              <a:t>143 postulaciones </a:t>
            </a:r>
            <a:r>
              <a:rPr lang="es-AR" dirty="0"/>
              <a:t>de las diferentes Secciones Nacionales.</a:t>
            </a:r>
          </a:p>
        </p:txBody>
      </p:sp>
    </p:spTree>
    <p:extLst>
      <p:ext uri="{BB962C8B-B14F-4D97-AF65-F5344CB8AC3E}">
        <p14:creationId xmlns:p14="http://schemas.microsoft.com/office/powerpoint/2010/main" val="2301067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37</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8077852"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ES" b="1" dirty="0">
                <a:solidFill>
                  <a:srgbClr val="C00000"/>
                </a:solidFill>
                <a:latin typeface="Roboto Condensed" pitchFamily="2" charset="0"/>
                <a:ea typeface="Roboto Condensed" pitchFamily="2" charset="0"/>
              </a:rPr>
              <a:t>Reunión con la Intendenta de </a:t>
            </a:r>
            <a:r>
              <a:rPr lang="es-ES" b="1" dirty="0" err="1">
                <a:solidFill>
                  <a:srgbClr val="C00000"/>
                </a:solidFill>
                <a:latin typeface="Roboto Condensed" pitchFamily="2" charset="0"/>
                <a:ea typeface="Roboto Condensed" pitchFamily="2" charset="0"/>
              </a:rPr>
              <a:t>Mvdeo</a:t>
            </a:r>
            <a:r>
              <a:rPr lang="es-ES" b="1" dirty="0">
                <a:solidFill>
                  <a:srgbClr val="C00000"/>
                </a:solidFill>
                <a:latin typeface="Roboto Condensed" pitchFamily="2" charset="0"/>
                <a:ea typeface="Roboto Condensed" pitchFamily="2" charset="0"/>
              </a:rPr>
              <a:t>. </a:t>
            </a:r>
            <a:r>
              <a:rPr lang="es-ES" b="1" dirty="0" err="1">
                <a:solidFill>
                  <a:srgbClr val="C00000"/>
                </a:solidFill>
                <a:latin typeface="Roboto Condensed" pitchFamily="2" charset="0"/>
                <a:ea typeface="Roboto Condensed" pitchFamily="2" charset="0"/>
              </a:rPr>
              <a:t>Ing</a:t>
            </a:r>
            <a:r>
              <a:rPr lang="es-ES" b="1" dirty="0">
                <a:solidFill>
                  <a:srgbClr val="C00000"/>
                </a:solidFill>
                <a:latin typeface="Roboto Condensed" pitchFamily="2" charset="0"/>
                <a:ea typeface="Roboto Condensed" pitchFamily="2" charset="0"/>
              </a:rPr>
              <a:t> Carolina </a:t>
            </a:r>
            <a:r>
              <a:rPr lang="es-ES" b="1" dirty="0" err="1">
                <a:solidFill>
                  <a:srgbClr val="C00000"/>
                </a:solidFill>
                <a:latin typeface="Roboto Condensed" pitchFamily="2" charset="0"/>
                <a:ea typeface="Roboto Condensed" pitchFamily="2" charset="0"/>
              </a:rPr>
              <a:t>Cosse</a:t>
            </a:r>
            <a:r>
              <a:rPr lang="es-ES" b="1" dirty="0">
                <a:solidFill>
                  <a:srgbClr val="C00000"/>
                </a:solidFill>
                <a:latin typeface="Roboto Condensed" pitchFamily="2" charset="0"/>
                <a:ea typeface="Roboto Condensed" pitchFamily="2" charset="0"/>
              </a:rPr>
              <a:t> y su equipo</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7624411" y="1571181"/>
            <a:ext cx="4209001" cy="4247317"/>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dirty="0"/>
              <a:t>Una delegación de SAU se reunió con la Intendenta electa de Montevideo, Ing. Carolina </a:t>
            </a:r>
            <a:r>
              <a:rPr lang="es-AR" dirty="0" err="1"/>
              <a:t>Cosse</a:t>
            </a:r>
            <a:r>
              <a:rPr lang="es-AR" dirty="0"/>
              <a:t>, acompañada del Arq. Luis </a:t>
            </a:r>
            <a:r>
              <a:rPr lang="es-AR" dirty="0" err="1"/>
              <a:t>Oreggioni</a:t>
            </a:r>
            <a:r>
              <a:rPr lang="es-AR" dirty="0"/>
              <a:t>, futuro director de Planificación de la comuna. Ante las futuras autoridades de la Intendencia de Montevideo, la delegación de SAU hizo una presentación institucional del gremio, valorizó la historia y rol de representación para los colegas, a la vez que explicó el proceso de recambio de autoridades en el que se encuentra. Por otra parte, el diálogo puso el foco en los niveles de coparticipación con la intendencia y la relación histórica que mantiene con SAU.</a:t>
            </a:r>
          </a:p>
        </p:txBody>
      </p:sp>
      <p:pic>
        <p:nvPicPr>
          <p:cNvPr id="3" name="Picture 2">
            <a:extLst>
              <a:ext uri="{FF2B5EF4-FFF2-40B4-BE49-F238E27FC236}">
                <a16:creationId xmlns:a16="http://schemas.microsoft.com/office/drawing/2014/main" id="{A560F2CE-AA3E-4F6C-ACB8-8E171BDAE9C4}"/>
              </a:ext>
            </a:extLst>
          </p:cNvPr>
          <p:cNvPicPr>
            <a:picLocks noChangeAspect="1"/>
          </p:cNvPicPr>
          <p:nvPr/>
        </p:nvPicPr>
        <p:blipFill rotWithShape="1">
          <a:blip r:embed="rId3"/>
          <a:srcRect l="11675" t="26407" r="33745" b="14502"/>
          <a:stretch/>
        </p:blipFill>
        <p:spPr>
          <a:xfrm>
            <a:off x="744070" y="1739939"/>
            <a:ext cx="6654404" cy="4052534"/>
          </a:xfrm>
          <a:prstGeom prst="rect">
            <a:avLst/>
          </a:prstGeom>
        </p:spPr>
      </p:pic>
    </p:spTree>
    <p:extLst>
      <p:ext uri="{BB962C8B-B14F-4D97-AF65-F5344CB8AC3E}">
        <p14:creationId xmlns:p14="http://schemas.microsoft.com/office/powerpoint/2010/main" val="42163670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38</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4639412"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ES" b="1" dirty="0">
                <a:solidFill>
                  <a:srgbClr val="C00000"/>
                </a:solidFill>
                <a:latin typeface="Roboto Condensed" pitchFamily="2" charset="0"/>
                <a:ea typeface="Roboto Condensed" pitchFamily="2" charset="0"/>
              </a:rPr>
              <a:t>Resultados de Elecciones 2020</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7492435" y="1067235"/>
            <a:ext cx="4209001" cy="4770537"/>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Como resultado del acto eleccionario resulto electa como presidenta de SAU la </a:t>
            </a:r>
            <a:r>
              <a:rPr lang="es-AR" sz="1600" dirty="0" err="1"/>
              <a:t>Mag</a:t>
            </a:r>
            <a:r>
              <a:rPr lang="es-AR" sz="1600" dirty="0"/>
              <a:t>. Arq. </a:t>
            </a:r>
            <a:r>
              <a:rPr lang="es-AR" sz="1600" b="1" dirty="0"/>
              <a:t>Natalia </a:t>
            </a:r>
            <a:r>
              <a:rPr lang="es-AR" sz="1600" b="1" dirty="0" err="1"/>
              <a:t>Brener</a:t>
            </a:r>
            <a:r>
              <a:rPr lang="es-AR" sz="1600" b="1" dirty="0"/>
              <a:t> </a:t>
            </a:r>
            <a:r>
              <a:rPr lang="es-AR" sz="1600" dirty="0"/>
              <a:t>y su </a:t>
            </a:r>
            <a:r>
              <a:rPr lang="es-AR" sz="1600" b="1" dirty="0"/>
              <a:t>Comisión Directiva </a:t>
            </a:r>
            <a:r>
              <a:rPr lang="es-AR" sz="1600" dirty="0"/>
              <a:t>quedó conformada por los integrantes de la  </a:t>
            </a:r>
            <a:r>
              <a:rPr lang="es-AR" sz="1600" b="1" dirty="0"/>
              <a:t>Lista 1</a:t>
            </a:r>
            <a:r>
              <a:rPr lang="es-AR" sz="1600" dirty="0"/>
              <a:t>: Andrés </a:t>
            </a:r>
            <a:r>
              <a:rPr lang="es-AR" sz="1600" dirty="0" err="1"/>
              <a:t>Ridao</a:t>
            </a:r>
            <a:r>
              <a:rPr lang="es-AR" sz="1600" dirty="0"/>
              <a:t>, Pablo Duarte, Stella </a:t>
            </a:r>
            <a:r>
              <a:rPr lang="es-AR" sz="1600" dirty="0" err="1"/>
              <a:t>Zuccolini</a:t>
            </a:r>
            <a:r>
              <a:rPr lang="es-AR" sz="1600" dirty="0"/>
              <a:t>, Mercedes </a:t>
            </a:r>
            <a:r>
              <a:rPr lang="es-AR" sz="1600" dirty="0" err="1"/>
              <a:t>Espasandín</a:t>
            </a:r>
            <a:r>
              <a:rPr lang="es-AR" sz="1600" dirty="0"/>
              <a:t>, Fernando Pereira </a:t>
            </a:r>
            <a:r>
              <a:rPr lang="es-AR" sz="1600" dirty="0" err="1"/>
              <a:t>Figuerón</a:t>
            </a:r>
            <a:r>
              <a:rPr lang="es-AR" sz="1600" dirty="0"/>
              <a:t>, Juan Arellano, Juan Martín </a:t>
            </a:r>
            <a:r>
              <a:rPr lang="es-AR" sz="1600" dirty="0" err="1"/>
              <a:t>Fracchia</a:t>
            </a:r>
            <a:r>
              <a:rPr lang="es-AR" sz="1600" dirty="0"/>
              <a:t>, Patricia Flores, Mara Moya, Cristina Bausero, Walter Corbo, Hugo Perera, Ana </a:t>
            </a:r>
            <a:r>
              <a:rPr lang="es-AR" sz="1600" dirty="0" err="1"/>
              <a:t>Bico</a:t>
            </a:r>
            <a:r>
              <a:rPr lang="es-AR" sz="1600" dirty="0"/>
              <a:t>, Juan Carlos Silva, Matilde Jorge, José Batalla, Javier Sande, Alberto </a:t>
            </a:r>
            <a:r>
              <a:rPr lang="es-AR" sz="1600" dirty="0" err="1"/>
              <a:t>Leira</a:t>
            </a:r>
            <a:r>
              <a:rPr lang="es-AR" sz="1600" dirty="0"/>
              <a:t>, Carolina Gil, Ana Fernández, Herbert </a:t>
            </a:r>
            <a:r>
              <a:rPr lang="es-AR" sz="1600" dirty="0" err="1"/>
              <a:t>Ichusti</a:t>
            </a:r>
            <a:r>
              <a:rPr lang="es-AR" sz="1600" dirty="0"/>
              <a:t>, Luis Rodríguez Tellado, Virginia Moreno, Patricia Hidalgo, Marcel </a:t>
            </a:r>
            <a:r>
              <a:rPr lang="es-AR" sz="1600" dirty="0" err="1"/>
              <a:t>Perchman</a:t>
            </a:r>
            <a:r>
              <a:rPr lang="es-AR" sz="1600" dirty="0"/>
              <a:t>, Alejandra Vila, Javier </a:t>
            </a:r>
            <a:r>
              <a:rPr lang="es-AR" sz="1600" dirty="0" err="1"/>
              <a:t>Robano</a:t>
            </a:r>
            <a:r>
              <a:rPr lang="es-AR" sz="1600" dirty="0"/>
              <a:t>, Alejandro Benítez, Mariana Añón, Fernando Tomeo, </a:t>
            </a:r>
            <a:r>
              <a:rPr lang="es-AR" sz="1600" dirty="0" err="1"/>
              <a:t>Álvar</a:t>
            </a:r>
            <a:r>
              <a:rPr lang="es-AR" sz="1600" dirty="0"/>
              <a:t> Álvarez, Mónica Lloret, Inés Correa, Sofía Sáez, Roberto Rodríguez, José Luis Olivera, Silvia </a:t>
            </a:r>
            <a:r>
              <a:rPr lang="es-AR" sz="1600" dirty="0" err="1"/>
              <a:t>Stawski</a:t>
            </a:r>
            <a:r>
              <a:rPr lang="es-AR" sz="1600" dirty="0"/>
              <a:t>, Roberto </a:t>
            </a:r>
            <a:r>
              <a:rPr lang="es-AR" sz="1600" dirty="0" err="1"/>
              <a:t>Villarmarzo</a:t>
            </a:r>
            <a:r>
              <a:rPr lang="es-AR" sz="1600" dirty="0"/>
              <a:t>, Leonardo Gómez y Duilio Amándola.</a:t>
            </a:r>
          </a:p>
        </p:txBody>
      </p:sp>
      <p:pic>
        <p:nvPicPr>
          <p:cNvPr id="4" name="Picture 3">
            <a:extLst>
              <a:ext uri="{FF2B5EF4-FFF2-40B4-BE49-F238E27FC236}">
                <a16:creationId xmlns:a16="http://schemas.microsoft.com/office/drawing/2014/main" id="{AF75FBE7-65FE-4218-AD43-78AA000CD11D}"/>
              </a:ext>
            </a:extLst>
          </p:cNvPr>
          <p:cNvPicPr>
            <a:picLocks noChangeAspect="1"/>
          </p:cNvPicPr>
          <p:nvPr/>
        </p:nvPicPr>
        <p:blipFill rotWithShape="1">
          <a:blip r:embed="rId3"/>
          <a:srcRect l="12062" t="26392" r="33745" b="15158"/>
          <a:stretch/>
        </p:blipFill>
        <p:spPr>
          <a:xfrm>
            <a:off x="752284" y="1729297"/>
            <a:ext cx="6607271" cy="4008552"/>
          </a:xfrm>
          <a:prstGeom prst="rect">
            <a:avLst/>
          </a:prstGeom>
        </p:spPr>
      </p:pic>
    </p:spTree>
    <p:extLst>
      <p:ext uri="{BB962C8B-B14F-4D97-AF65-F5344CB8AC3E}">
        <p14:creationId xmlns:p14="http://schemas.microsoft.com/office/powerpoint/2010/main" val="2141857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39</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7778091"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a:t>
            </a:r>
            <a:r>
              <a:rPr lang="es-AR" b="1" dirty="0">
                <a:solidFill>
                  <a:srgbClr val="C00000"/>
                </a:solidFill>
                <a:latin typeface="Roboto Condensed" pitchFamily="2" charset="0"/>
                <a:ea typeface="Roboto Condensed" pitchFamily="2" charset="0"/>
              </a:rPr>
              <a:t>27 de Noviembre de 2020 Día del Arquitecto – Homenaje a colegas</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7624412" y="1571181"/>
            <a:ext cx="4244860" cy="427809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Se realizó el homenaje a los colegas que cumplen 25 y 50 años de ejercicio de la profesión, por primera vez, en forma virtual. Los homenajeados de 50 años de profesión recibieron en su domicilio los obsequios de SAU y participaron de la reunión apoyados por familiares o allegados. </a:t>
            </a:r>
          </a:p>
          <a:p>
            <a:r>
              <a:rPr lang="es-AR" sz="1600" dirty="0"/>
              <a:t>En la misma instancia y en forma presencial, también fueron entregados de manos del ex presidente Fernando Pereira </a:t>
            </a:r>
            <a:r>
              <a:rPr lang="es-AR" sz="1600" dirty="0" err="1"/>
              <a:t>Figuerón</a:t>
            </a:r>
            <a:r>
              <a:rPr lang="es-AR" sz="1600" dirty="0"/>
              <a:t> y del vicepresidente Andrés </a:t>
            </a:r>
            <a:r>
              <a:rPr lang="es-AR" sz="1600" dirty="0" err="1"/>
              <a:t>Ridao</a:t>
            </a:r>
            <a:r>
              <a:rPr lang="es-AR" sz="1600" dirty="0"/>
              <a:t>, los reconocimientos de la edición 2020 de los premios de la FPAA a las estudiantes Florencia </a:t>
            </a:r>
            <a:r>
              <a:rPr lang="es-AR" sz="1600" dirty="0" err="1"/>
              <a:t>Fornaro</a:t>
            </a:r>
            <a:r>
              <a:rPr lang="es-AR" sz="1600" dirty="0"/>
              <a:t> y Agustina Sánchez, premio Fin de Carrera Gabriel Serrano Camargo, en la categoría diseño arquitectónico, y a Gianella </a:t>
            </a:r>
            <a:r>
              <a:rPr lang="es-AR" sz="1600" dirty="0" err="1"/>
              <a:t>Mussio</a:t>
            </a:r>
            <a:r>
              <a:rPr lang="es-AR" sz="1600" dirty="0"/>
              <a:t>, como coordinadora de la investigación sobre el Palacio Salvo,</a:t>
            </a:r>
          </a:p>
        </p:txBody>
      </p:sp>
      <p:pic>
        <p:nvPicPr>
          <p:cNvPr id="3" name="Picture 2">
            <a:extLst>
              <a:ext uri="{FF2B5EF4-FFF2-40B4-BE49-F238E27FC236}">
                <a16:creationId xmlns:a16="http://schemas.microsoft.com/office/drawing/2014/main" id="{2C27D3B8-CDEA-4971-92E6-3D8D8032A5E9}"/>
              </a:ext>
            </a:extLst>
          </p:cNvPr>
          <p:cNvPicPr>
            <a:picLocks noChangeAspect="1"/>
          </p:cNvPicPr>
          <p:nvPr/>
        </p:nvPicPr>
        <p:blipFill rotWithShape="1">
          <a:blip r:embed="rId3"/>
          <a:srcRect l="11753" t="26529" r="33737" b="15158"/>
          <a:stretch/>
        </p:blipFill>
        <p:spPr>
          <a:xfrm>
            <a:off x="752284" y="1692555"/>
            <a:ext cx="6735121" cy="4052816"/>
          </a:xfrm>
          <a:prstGeom prst="rect">
            <a:avLst/>
          </a:prstGeom>
        </p:spPr>
      </p:pic>
    </p:spTree>
    <p:extLst>
      <p:ext uri="{BB962C8B-B14F-4D97-AF65-F5344CB8AC3E}">
        <p14:creationId xmlns:p14="http://schemas.microsoft.com/office/powerpoint/2010/main" val="321697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654907" y="540854"/>
            <a:ext cx="1451038" cy="369332"/>
          </a:xfrm>
          <a:prstGeom prst="rect">
            <a:avLst/>
          </a:prstGeom>
          <a:noFill/>
        </p:spPr>
        <p:txBody>
          <a:bodyPr wrap="none" rtlCol="0">
            <a:spAutoFit/>
          </a:bodyPr>
          <a:lstStyle/>
          <a:p>
            <a:r>
              <a:rPr lang="es-MX" b="1" dirty="0">
                <a:solidFill>
                  <a:srgbClr val="C00000"/>
                </a:solidFill>
                <a:latin typeface="Roboto" pitchFamily="2" charset="0"/>
                <a:ea typeface="Roboto" pitchFamily="2" charset="0"/>
              </a:rPr>
              <a:t>S</a:t>
            </a:r>
            <a:r>
              <a:rPr lang="es-UY" b="1" dirty="0">
                <a:solidFill>
                  <a:srgbClr val="C00000"/>
                </a:solidFill>
                <a:latin typeface="Roboto" pitchFamily="2" charset="0"/>
                <a:ea typeface="Roboto" pitchFamily="2" charset="0"/>
              </a:rPr>
              <a:t>AU Abierta</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654907" y="1269903"/>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448C2EDB-0278-481D-965F-0BCEBA241691}"/>
              </a:ext>
            </a:extLst>
          </p:cNvPr>
          <p:cNvSpPr txBox="1"/>
          <p:nvPr/>
        </p:nvSpPr>
        <p:spPr>
          <a:xfrm>
            <a:off x="654907" y="769902"/>
            <a:ext cx="9403492" cy="3783536"/>
          </a:xfrm>
          <a:prstGeom prst="rect">
            <a:avLst/>
          </a:prstGeom>
          <a:noFill/>
        </p:spPr>
        <p:txBody>
          <a:bodyPr wrap="square">
            <a:spAutoFit/>
          </a:bodyPr>
          <a:lstStyle/>
          <a:p>
            <a:pPr>
              <a:spcBef>
                <a:spcPts val="500"/>
              </a:spcBef>
              <a:spcAft>
                <a:spcPts val="500"/>
              </a:spcAft>
            </a:pPr>
            <a:endParaRPr lang="es-UY" sz="2400" kern="150" dirty="0">
              <a:effectLst/>
              <a:latin typeface="Times New Roman" panose="02020603050405020304" pitchFamily="18" charset="0"/>
              <a:ea typeface="Times New Roman" panose="02020603050405020304" pitchFamily="18" charset="0"/>
            </a:endParaRPr>
          </a:p>
          <a:p>
            <a:pPr>
              <a:spcBef>
                <a:spcPts val="500"/>
              </a:spcBef>
              <a:spcAft>
                <a:spcPts val="500"/>
              </a:spcAft>
            </a:pPr>
            <a:r>
              <a:rPr lang="es-ES" sz="1800" kern="150" dirty="0">
                <a:solidFill>
                  <a:srgbClr val="3A3A3A"/>
                </a:solidFill>
                <a:effectLst/>
                <a:latin typeface="Helvetica" panose="020B0604020202020204" pitchFamily="34" charset="0"/>
                <a:ea typeface="Times New Roman" panose="02020603050405020304" pitchFamily="18" charset="0"/>
              </a:rPr>
              <a:t> </a:t>
            </a:r>
            <a:endParaRPr lang="es-UY" sz="2400" kern="150" dirty="0">
              <a:effectLst/>
              <a:latin typeface="Times New Roman" panose="02020603050405020304" pitchFamily="18" charset="0"/>
              <a:ea typeface="Times New Roman" panose="02020603050405020304" pitchFamily="18" charset="0"/>
            </a:endParaRPr>
          </a:p>
          <a:p>
            <a:pPr>
              <a:lnSpc>
                <a:spcPct val="106000"/>
              </a:lnSpc>
              <a:spcBef>
                <a:spcPts val="500"/>
              </a:spcBef>
              <a:spcAft>
                <a:spcPts val="800"/>
              </a:spcAft>
            </a:pPr>
            <a:r>
              <a:rPr lang="es-ES" sz="1800" kern="150" dirty="0">
                <a:solidFill>
                  <a:srgbClr val="3A3A3A"/>
                </a:solidFill>
                <a:effectLst/>
                <a:latin typeface="Helvetica" panose="020B0604020202020204" pitchFamily="34" charset="0"/>
                <a:ea typeface="Arial" panose="020B0604020202020204" pitchFamily="34" charset="0"/>
                <a:cs typeface="Helvetica" panose="020B0604020202020204" pitchFamily="34" charset="0"/>
              </a:rPr>
              <a:t>El 19 de noviembre del 2020 se realizaron las elecciones en SAU para renovar la Presidencia, la Comisión Directiva, el Colegio de Asesores, Comisión Fiscal y Colegio de Jurados, integrando  un equipo humano y profesional  caracterizado  por la diversidad generacional, de género, la territorialidad y las diferentes modalidades del ejercicio de la actividad profesional</a:t>
            </a:r>
            <a:endParaRPr lang="es-UY" sz="2000" kern="150" dirty="0">
              <a:solidFill>
                <a:srgbClr val="000000"/>
              </a:solidFill>
              <a:effectLst/>
              <a:latin typeface="Helvetica" panose="020B0604020202020204" pitchFamily="34" charset="0"/>
              <a:ea typeface="Calibri" panose="020F0502020204030204" pitchFamily="34" charset="0"/>
              <a:cs typeface="Arial Unicode MS"/>
            </a:endParaRPr>
          </a:p>
          <a:p>
            <a:pPr algn="just">
              <a:lnSpc>
                <a:spcPct val="106000"/>
              </a:lnSpc>
              <a:spcBef>
                <a:spcPts val="500"/>
              </a:spcBef>
              <a:spcAft>
                <a:spcPts val="800"/>
              </a:spcAft>
            </a:pPr>
            <a:r>
              <a:rPr lang="es-ES" sz="1800" kern="150" dirty="0">
                <a:solidFill>
                  <a:srgbClr val="3A3A3A"/>
                </a:solidFill>
                <a:effectLst/>
                <a:latin typeface="Helvetica" panose="020B0604020202020204" pitchFamily="34" charset="0"/>
                <a:ea typeface="Calibri" panose="020F0502020204030204" pitchFamily="34" charset="0"/>
                <a:cs typeface="Helvetica" panose="020B0604020202020204" pitchFamily="34" charset="0"/>
              </a:rPr>
              <a:t>Nos planteamos consolidar el rol de la Sociedad de Arquitectos del Uruguay como organismo articulador y de  defensa del ejercicio profesional en todas sus modalidades, de puertas abiertas a la innovación, la formación   y la generación de empleo con la participación de todos y todas</a:t>
            </a:r>
            <a:endParaRPr lang="es-UY" sz="2000" kern="150" dirty="0">
              <a:solidFill>
                <a:srgbClr val="000000"/>
              </a:solidFill>
              <a:effectLst/>
              <a:latin typeface="Helvetica" panose="020B0604020202020204" pitchFamily="34" charset="0"/>
              <a:ea typeface="Calibri" panose="020F0502020204030204" pitchFamily="34" charset="0"/>
              <a:cs typeface="Arial Unicode MS"/>
            </a:endParaRPr>
          </a:p>
        </p:txBody>
      </p:sp>
    </p:spTree>
    <p:extLst>
      <p:ext uri="{BB962C8B-B14F-4D97-AF65-F5344CB8AC3E}">
        <p14:creationId xmlns:p14="http://schemas.microsoft.com/office/powerpoint/2010/main" val="3387797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40</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50077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6752169"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Primera Comisión Directiva de las nuevas autoridades</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7539569" y="1925124"/>
            <a:ext cx="4423045" cy="3539430"/>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Tuvo lugar la primera reunión de la Comisión Directiva por el período 2020-2022. Su primera acción fue definir la integración del Comité Ejecutivo. La presidenta </a:t>
            </a:r>
            <a:r>
              <a:rPr lang="es-AR" sz="1600" dirty="0" err="1"/>
              <a:t>Mag</a:t>
            </a:r>
            <a:r>
              <a:rPr lang="es-AR" sz="1600" dirty="0"/>
              <a:t>. Arq. Natalia </a:t>
            </a:r>
            <a:r>
              <a:rPr lang="es-AR" sz="1600" dirty="0" err="1"/>
              <a:t>Brener</a:t>
            </a:r>
            <a:r>
              <a:rPr lang="es-AR" sz="1600" dirty="0"/>
              <a:t> propone que el nuevo Comité Ejecutivo quede integrado por los colegas:</a:t>
            </a:r>
          </a:p>
          <a:p>
            <a:endParaRPr lang="es-AR" sz="1600" dirty="0"/>
          </a:p>
          <a:p>
            <a:r>
              <a:rPr lang="es-AR" sz="1600" dirty="0"/>
              <a:t>Presidenta: </a:t>
            </a:r>
            <a:r>
              <a:rPr lang="es-AR" sz="1600" dirty="0" err="1"/>
              <a:t>Mag</a:t>
            </a:r>
            <a:r>
              <a:rPr lang="es-AR" sz="1600" dirty="0"/>
              <a:t>. Arq. Natalia </a:t>
            </a:r>
            <a:r>
              <a:rPr lang="es-AR" sz="1600" dirty="0" err="1"/>
              <a:t>Brener</a:t>
            </a:r>
            <a:endParaRPr lang="es-AR" sz="1600" dirty="0"/>
          </a:p>
          <a:p>
            <a:r>
              <a:rPr lang="es-AR" sz="1600" dirty="0"/>
              <a:t>Vicepresidente: Arq. Andrés </a:t>
            </a:r>
            <a:r>
              <a:rPr lang="es-AR" sz="1600" dirty="0" err="1"/>
              <a:t>Ridao</a:t>
            </a:r>
            <a:endParaRPr lang="es-AR" sz="1600" dirty="0"/>
          </a:p>
          <a:p>
            <a:r>
              <a:rPr lang="es-AR" sz="1600" dirty="0"/>
              <a:t>Secretaria General: Arq. Stella </a:t>
            </a:r>
            <a:r>
              <a:rPr lang="es-AR" sz="1600" dirty="0" err="1"/>
              <a:t>Zucolini</a:t>
            </a:r>
            <a:endParaRPr lang="es-AR" sz="1600" dirty="0"/>
          </a:p>
          <a:p>
            <a:r>
              <a:rPr lang="es-AR" sz="1600" dirty="0"/>
              <a:t>Secretaria de Comisiones: Arq. Herbert </a:t>
            </a:r>
            <a:r>
              <a:rPr lang="es-AR" sz="1600" dirty="0" err="1"/>
              <a:t>Ichusti</a:t>
            </a:r>
            <a:endParaRPr lang="es-AR" sz="1600" dirty="0"/>
          </a:p>
          <a:p>
            <a:r>
              <a:rPr lang="es-AR" sz="1600" dirty="0"/>
              <a:t>Secretaria de Actas: Arq. Ana </a:t>
            </a:r>
            <a:r>
              <a:rPr lang="es-AR" sz="1600" dirty="0" err="1"/>
              <a:t>Bico</a:t>
            </a:r>
            <a:endParaRPr lang="es-AR" sz="1600" dirty="0"/>
          </a:p>
          <a:p>
            <a:r>
              <a:rPr lang="es-AR" sz="1600" dirty="0"/>
              <a:t>Sec. de Finanzas y Tesorería: Arq. Javier Sande</a:t>
            </a:r>
          </a:p>
          <a:p>
            <a:r>
              <a:rPr lang="es-AR" sz="1600" dirty="0"/>
              <a:t>Secretario Administrativo: Arq. Fernando Pereira</a:t>
            </a:r>
          </a:p>
        </p:txBody>
      </p:sp>
      <p:pic>
        <p:nvPicPr>
          <p:cNvPr id="3" name="Picture 2">
            <a:extLst>
              <a:ext uri="{FF2B5EF4-FFF2-40B4-BE49-F238E27FC236}">
                <a16:creationId xmlns:a16="http://schemas.microsoft.com/office/drawing/2014/main" id="{D6FD35C7-14FD-4C68-97A9-4A3E1D329DE3}"/>
              </a:ext>
            </a:extLst>
          </p:cNvPr>
          <p:cNvPicPr>
            <a:picLocks noChangeAspect="1"/>
          </p:cNvPicPr>
          <p:nvPr/>
        </p:nvPicPr>
        <p:blipFill rotWithShape="1">
          <a:blip r:embed="rId3"/>
          <a:srcRect l="11984" t="27629" r="33582" b="13274"/>
          <a:stretch/>
        </p:blipFill>
        <p:spPr>
          <a:xfrm>
            <a:off x="752284" y="1668385"/>
            <a:ext cx="6636471" cy="4052908"/>
          </a:xfrm>
          <a:prstGeom prst="rect">
            <a:avLst/>
          </a:prstGeom>
        </p:spPr>
      </p:pic>
    </p:spTree>
    <p:extLst>
      <p:ext uri="{BB962C8B-B14F-4D97-AF65-F5344CB8AC3E}">
        <p14:creationId xmlns:p14="http://schemas.microsoft.com/office/powerpoint/2010/main" val="2809927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41</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540299"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ES" b="1" dirty="0">
                <a:solidFill>
                  <a:srgbClr val="C00000"/>
                </a:solidFill>
                <a:latin typeface="Roboto Condensed" pitchFamily="2" charset="0"/>
                <a:ea typeface="Roboto Condensed" pitchFamily="2" charset="0"/>
              </a:rPr>
              <a:t>Carta al intendente de Salto Andrés Lima </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7497755" y="1770381"/>
            <a:ext cx="2730328" cy="286232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dirty="0"/>
              <a:t>La Sociedad de Arquitectos del Uruguay, envió una carta al Intendente de Salto, Andrés Lima. En el comunicado se presenta la visión del gremio sobre las transformaciones territoriales que se están proponiendo para la ciudad de Salto.</a:t>
            </a:r>
          </a:p>
        </p:txBody>
      </p:sp>
      <p:pic>
        <p:nvPicPr>
          <p:cNvPr id="3" name="Picture 2">
            <a:extLst>
              <a:ext uri="{FF2B5EF4-FFF2-40B4-BE49-F238E27FC236}">
                <a16:creationId xmlns:a16="http://schemas.microsoft.com/office/drawing/2014/main" id="{609AC078-2BCB-43E7-8F88-20B315C61E37}"/>
              </a:ext>
            </a:extLst>
          </p:cNvPr>
          <p:cNvPicPr>
            <a:picLocks noChangeAspect="1"/>
          </p:cNvPicPr>
          <p:nvPr/>
        </p:nvPicPr>
        <p:blipFill rotWithShape="1">
          <a:blip r:embed="rId3"/>
          <a:srcRect l="11830" t="26667" r="33737" b="13966"/>
          <a:stretch/>
        </p:blipFill>
        <p:spPr>
          <a:xfrm>
            <a:off x="752284" y="1747103"/>
            <a:ext cx="6636471" cy="4071395"/>
          </a:xfrm>
          <a:prstGeom prst="rect">
            <a:avLst/>
          </a:prstGeom>
        </p:spPr>
      </p:pic>
    </p:spTree>
    <p:extLst>
      <p:ext uri="{BB962C8B-B14F-4D97-AF65-F5344CB8AC3E}">
        <p14:creationId xmlns:p14="http://schemas.microsoft.com/office/powerpoint/2010/main" val="65119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42</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1200329"/>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a:p>
            <a:endParaRPr lang="es-UY" sz="3600" dirty="0">
              <a:latin typeface="Roboto Light" pitchFamily="2" charset="0"/>
              <a:ea typeface="Roboto Light"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6683240"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Reunión con el Decano de FADU Arq. Marcelo Danza </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7497755" y="1667745"/>
            <a:ext cx="4371516" cy="427809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Se llevó a cabo la reunión con el decano de FADU, Arq. Marcelo Danza, a la que concurrieron la presidenta de SAU, </a:t>
            </a:r>
            <a:r>
              <a:rPr lang="es-AR" sz="1600" dirty="0" err="1"/>
              <a:t>Mag</a:t>
            </a:r>
            <a:r>
              <a:rPr lang="es-AR" sz="1600" dirty="0"/>
              <a:t>. Arq. Natalia </a:t>
            </a:r>
            <a:r>
              <a:rPr lang="es-AR" sz="1600" dirty="0" err="1"/>
              <a:t>Brener</a:t>
            </a:r>
            <a:r>
              <a:rPr lang="es-AR" sz="1600" dirty="0"/>
              <a:t>, la secretaria general, Arq. Stella </a:t>
            </a:r>
            <a:r>
              <a:rPr lang="es-AR" sz="1600" dirty="0" err="1"/>
              <a:t>Zuccolini</a:t>
            </a:r>
            <a:r>
              <a:rPr lang="es-AR" sz="1600" dirty="0"/>
              <a:t>, y el vicepresidente, Arq. Andrés </a:t>
            </a:r>
            <a:r>
              <a:rPr lang="es-AR" sz="1600" dirty="0" err="1"/>
              <a:t>Ridao</a:t>
            </a:r>
            <a:r>
              <a:rPr lang="es-AR" sz="1600" dirty="0"/>
              <a:t>. </a:t>
            </a:r>
          </a:p>
          <a:p>
            <a:r>
              <a:rPr lang="es-AR" sz="1600" dirty="0"/>
              <a:t>La reunión permitió poner en común asuntos en curso en cada ámbito, destacando el Decano el peso institucional de SAU en la consideración de FADU/UDELAR. En tal sentido se repasaron, entre otros aspectos que hacen a la formación en el marco del actual plan de estudio, la importancia de avanzar en el tema colegiación, así como de mantener una corriente fluida de información e intercambio y cooperación en el abordaje de temas de interés general y asuntos particulares del ejercicio profesional y el quehacer académico, entre las dos instituciones.</a:t>
            </a:r>
          </a:p>
        </p:txBody>
      </p:sp>
      <p:pic>
        <p:nvPicPr>
          <p:cNvPr id="4" name="Picture 3">
            <a:extLst>
              <a:ext uri="{FF2B5EF4-FFF2-40B4-BE49-F238E27FC236}">
                <a16:creationId xmlns:a16="http://schemas.microsoft.com/office/drawing/2014/main" id="{BBD1408B-8436-4185-8BCD-4B97ED91291B}"/>
              </a:ext>
            </a:extLst>
          </p:cNvPr>
          <p:cNvPicPr>
            <a:picLocks noChangeAspect="1"/>
          </p:cNvPicPr>
          <p:nvPr/>
        </p:nvPicPr>
        <p:blipFill rotWithShape="1">
          <a:blip r:embed="rId3"/>
          <a:srcRect l="13081" t="26941" r="33617" b="14639"/>
          <a:stretch/>
        </p:blipFill>
        <p:spPr>
          <a:xfrm>
            <a:off x="744070" y="1798511"/>
            <a:ext cx="6608833" cy="4074386"/>
          </a:xfrm>
          <a:prstGeom prst="rect">
            <a:avLst/>
          </a:prstGeom>
        </p:spPr>
      </p:pic>
    </p:spTree>
    <p:extLst>
      <p:ext uri="{BB962C8B-B14F-4D97-AF65-F5344CB8AC3E}">
        <p14:creationId xmlns:p14="http://schemas.microsoft.com/office/powerpoint/2010/main" val="2809829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43</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7265130"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Marzo 9 de 2021 Primera reunión de la Comisión de Género</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7739056" y="1601091"/>
            <a:ext cx="4130215" cy="4031873"/>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El 8 de marzo fue elegido por la Comisión de Equidad y Género de SAU para realizar su primera reunión abierta a través de la plataforma zoom.</a:t>
            </a:r>
          </a:p>
          <a:p>
            <a:r>
              <a:rPr lang="es-AR" sz="1600" dirty="0"/>
              <a:t>La iniciativa de las </a:t>
            </a:r>
            <a:r>
              <a:rPr lang="es-AR" sz="1600" dirty="0" err="1"/>
              <a:t>Arqs</a:t>
            </a:r>
            <a:r>
              <a:rPr lang="es-AR" sz="1600" dirty="0"/>
              <a:t>. Alma Varela y Mariana Añón se alinea con este momento de cambios a nivel global que dan un nuevo impulso a las reivindicaciones por la igualdad de género y la lucha contra la discriminación.</a:t>
            </a:r>
          </a:p>
          <a:p>
            <a:r>
              <a:rPr lang="es-AR" sz="1600" dirty="0"/>
              <a:t>Trabajar en </a:t>
            </a:r>
            <a:r>
              <a:rPr lang="es-AR" sz="1600" dirty="0" err="1"/>
              <a:t>pos</a:t>
            </a:r>
            <a:r>
              <a:rPr lang="es-AR" sz="1600" dirty="0"/>
              <a:t> de la equidad, en términos de derechos y oportunidades, además de atender otras problemáticas que enfrentan las arquitectas en nuestro país -muchas de estas relevadas en un sondeo realizado en 2020-, serán la clave del trabajo de la Comisión durante el 2021.</a:t>
            </a:r>
          </a:p>
        </p:txBody>
      </p:sp>
      <p:pic>
        <p:nvPicPr>
          <p:cNvPr id="4" name="Picture 3">
            <a:extLst>
              <a:ext uri="{FF2B5EF4-FFF2-40B4-BE49-F238E27FC236}">
                <a16:creationId xmlns:a16="http://schemas.microsoft.com/office/drawing/2014/main" id="{584B7DF2-5069-416F-9095-DEEB96C00E6B}"/>
              </a:ext>
            </a:extLst>
          </p:cNvPr>
          <p:cNvPicPr>
            <a:picLocks noChangeAspect="1"/>
          </p:cNvPicPr>
          <p:nvPr/>
        </p:nvPicPr>
        <p:blipFill rotWithShape="1">
          <a:blip r:embed="rId3"/>
          <a:srcRect l="11830" t="26667" r="33582" b="17007"/>
          <a:stretch/>
        </p:blipFill>
        <p:spPr>
          <a:xfrm>
            <a:off x="744070" y="1659141"/>
            <a:ext cx="6846463" cy="3973821"/>
          </a:xfrm>
          <a:prstGeom prst="rect">
            <a:avLst/>
          </a:prstGeom>
        </p:spPr>
      </p:pic>
    </p:spTree>
    <p:extLst>
      <p:ext uri="{BB962C8B-B14F-4D97-AF65-F5344CB8AC3E}">
        <p14:creationId xmlns:p14="http://schemas.microsoft.com/office/powerpoint/2010/main" val="3528552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44</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50077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965095"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ES" b="1" dirty="0">
                <a:solidFill>
                  <a:srgbClr val="C00000"/>
                </a:solidFill>
                <a:latin typeface="Roboto Condensed" pitchFamily="2" charset="0"/>
                <a:ea typeface="Roboto Condensed" pitchFamily="2" charset="0"/>
              </a:rPr>
              <a:t>SAU con Director de Ordenamiento Territorial</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7860451" y="1538720"/>
            <a:ext cx="3892598" cy="427809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Las autoridades de SAU tuvieron un encuentro con el Director de Ordenamiento Territorial, </a:t>
            </a:r>
            <a:r>
              <a:rPr lang="es-AR" sz="1600" dirty="0" err="1"/>
              <a:t>Nobertino</a:t>
            </a:r>
            <a:r>
              <a:rPr lang="es-AR" sz="1600" dirty="0"/>
              <a:t> Suárez, y su equipo. Por SAU estuvieron presentes la presidenta Natalia </a:t>
            </a:r>
            <a:r>
              <a:rPr lang="es-AR" sz="1600" dirty="0" err="1"/>
              <a:t>Brener</a:t>
            </a:r>
            <a:r>
              <a:rPr lang="es-AR" sz="1600" dirty="0"/>
              <a:t>, el vicepresidente Andrés </a:t>
            </a:r>
            <a:r>
              <a:rPr lang="es-AR" sz="1600" dirty="0" err="1"/>
              <a:t>Ridao</a:t>
            </a:r>
            <a:r>
              <a:rPr lang="es-AR" sz="1600" dirty="0"/>
              <a:t>, la secretaria General Stella </a:t>
            </a:r>
            <a:r>
              <a:rPr lang="es-AR" sz="1600" dirty="0" err="1"/>
              <a:t>Zuccolini</a:t>
            </a:r>
            <a:r>
              <a:rPr lang="es-AR" sz="1600" dirty="0"/>
              <a:t> y el secretario político Duilio Amándola, además, participaron integrantes de la Comisión de Urbanismo, Herbert </a:t>
            </a:r>
            <a:r>
              <a:rPr lang="es-AR" sz="1600" dirty="0" err="1"/>
              <a:t>Inchusti</a:t>
            </a:r>
            <a:r>
              <a:rPr lang="es-AR" sz="1600" dirty="0"/>
              <a:t> y Roberto </a:t>
            </a:r>
            <a:r>
              <a:rPr lang="es-AR" sz="1600" dirty="0" err="1"/>
              <a:t>Villarmarzo</a:t>
            </a:r>
            <a:r>
              <a:rPr lang="es-AR" sz="1600" dirty="0"/>
              <a:t>.</a:t>
            </a:r>
          </a:p>
          <a:p>
            <a:r>
              <a:rPr lang="es-AR" sz="1600" dirty="0"/>
              <a:t>La reunión tuvo el objetivo de intercambiar ideas, conocimientos, experiencias y recibir comentarios respecto a los contenidos de la revisión y actualización de la normativa sobre Ordenamiento territorial, particularmente la ley 18.308 y sus modificativas.</a:t>
            </a:r>
          </a:p>
        </p:txBody>
      </p:sp>
      <p:pic>
        <p:nvPicPr>
          <p:cNvPr id="4" name="Picture 3">
            <a:extLst>
              <a:ext uri="{FF2B5EF4-FFF2-40B4-BE49-F238E27FC236}">
                <a16:creationId xmlns:a16="http://schemas.microsoft.com/office/drawing/2014/main" id="{C27DA9E6-819B-4FC7-BF15-78076AD228E1}"/>
              </a:ext>
            </a:extLst>
          </p:cNvPr>
          <p:cNvPicPr>
            <a:picLocks noChangeAspect="1"/>
          </p:cNvPicPr>
          <p:nvPr/>
        </p:nvPicPr>
        <p:blipFill rotWithShape="1">
          <a:blip r:embed="rId3"/>
          <a:srcRect l="11830" t="26804" r="33582" b="17007"/>
          <a:stretch/>
        </p:blipFill>
        <p:spPr>
          <a:xfrm>
            <a:off x="744070" y="1663854"/>
            <a:ext cx="6956482" cy="4027826"/>
          </a:xfrm>
          <a:prstGeom prst="rect">
            <a:avLst/>
          </a:prstGeom>
        </p:spPr>
      </p:pic>
    </p:spTree>
    <p:extLst>
      <p:ext uri="{BB962C8B-B14F-4D97-AF65-F5344CB8AC3E}">
        <p14:creationId xmlns:p14="http://schemas.microsoft.com/office/powerpoint/2010/main" val="14911856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45</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50077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4660250"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ES" b="1" dirty="0">
                <a:solidFill>
                  <a:srgbClr val="C00000"/>
                </a:solidFill>
                <a:latin typeface="Roboto Condensed" pitchFamily="2" charset="0"/>
                <a:ea typeface="Roboto Condensed" pitchFamily="2" charset="0"/>
              </a:rPr>
              <a:t>Comisión Asesora de Ambiente</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7569078" y="1628378"/>
            <a:ext cx="4130215" cy="3693319"/>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dirty="0"/>
              <a:t>SAU convocó a colegas interesados en integrar la Comisión Asesora de Ambiente y así fortalecer el trabajo que se vino realizando en el marco del programa PIC América de FPAA. Esta campaña continental Ciudades y comunidades sostenibles tienen como propósito la reunión e integración de acciones específicas (planes, proyectos y obras) de arquitectura y urbanismo promovidos y realizados por organizaciones y profesionales de América en una tarea colectiva en común.</a:t>
            </a:r>
          </a:p>
        </p:txBody>
      </p:sp>
      <p:pic>
        <p:nvPicPr>
          <p:cNvPr id="4" name="Picture 3">
            <a:extLst>
              <a:ext uri="{FF2B5EF4-FFF2-40B4-BE49-F238E27FC236}">
                <a16:creationId xmlns:a16="http://schemas.microsoft.com/office/drawing/2014/main" id="{A8493592-E467-4CDA-90CC-1A1CDAB17908}"/>
              </a:ext>
            </a:extLst>
          </p:cNvPr>
          <p:cNvPicPr>
            <a:picLocks noChangeAspect="1"/>
          </p:cNvPicPr>
          <p:nvPr/>
        </p:nvPicPr>
        <p:blipFill rotWithShape="1">
          <a:blip r:embed="rId3"/>
          <a:srcRect l="11675" t="26804" r="33505" b="13273"/>
          <a:stretch/>
        </p:blipFill>
        <p:spPr>
          <a:xfrm>
            <a:off x="744070" y="1628378"/>
            <a:ext cx="6683606" cy="4109471"/>
          </a:xfrm>
          <a:prstGeom prst="rect">
            <a:avLst/>
          </a:prstGeom>
        </p:spPr>
      </p:pic>
    </p:spTree>
    <p:extLst>
      <p:ext uri="{BB962C8B-B14F-4D97-AF65-F5344CB8AC3E}">
        <p14:creationId xmlns:p14="http://schemas.microsoft.com/office/powerpoint/2010/main" val="3576222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46</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4158511"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pt-BR" b="1" dirty="0">
                <a:solidFill>
                  <a:srgbClr val="C00000"/>
                </a:solidFill>
                <a:latin typeface="Roboto Condensed" pitchFamily="2" charset="0"/>
                <a:ea typeface="Roboto Condensed" pitchFamily="2" charset="0"/>
              </a:rPr>
              <a:t>SAU se reincorporó a UIA </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3 Rectángulo">
            <a:extLst>
              <a:ext uri="{FF2B5EF4-FFF2-40B4-BE49-F238E27FC236}">
                <a16:creationId xmlns:a16="http://schemas.microsoft.com/office/drawing/2014/main" id="{D618277B-156B-43D8-A0CA-CA69E1BB3257}"/>
              </a:ext>
            </a:extLst>
          </p:cNvPr>
          <p:cNvSpPr/>
          <p:nvPr/>
        </p:nvSpPr>
        <p:spPr>
          <a:xfrm>
            <a:off x="6400997" y="1120151"/>
            <a:ext cx="5432413" cy="4247317"/>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dirty="0"/>
              <a:t>Luego de muchos años, y cumpliendo con lo definido en la plataforma electoral de la Lista 1, en el año 2021 SAU se reincorporó a UIA  </a:t>
            </a:r>
          </a:p>
          <a:p>
            <a:r>
              <a:rPr lang="es-AR" dirty="0"/>
              <a:t>La Unión Internacional de Arquitectos está integrada por más de 130 países y Uruguay está entre los socios fundadores en 1948.</a:t>
            </a:r>
          </a:p>
          <a:p>
            <a:r>
              <a:rPr lang="es-AR" dirty="0"/>
              <a:t>Entendemos que el ingreso a esta institución profundiza el relacionamiento internacional y es complementario a la FPAA (organismo federativo).</a:t>
            </a:r>
          </a:p>
          <a:p>
            <a:endParaRPr lang="es-AR" dirty="0"/>
          </a:p>
          <a:p>
            <a:r>
              <a:rPr lang="es-AR" dirty="0"/>
              <a:t>De esta manera la SAU da la posibilidad a todos sus socios de integrarse a programas, conferencias, congresos y actividades académicas por una parte y, por otra, ensancha la posibilidad de relacionamiento con otros arquitectos y organizaciones a nivel internacional. </a:t>
            </a:r>
          </a:p>
        </p:txBody>
      </p:sp>
      <p:pic>
        <p:nvPicPr>
          <p:cNvPr id="4" name="Picture 3">
            <a:extLst>
              <a:ext uri="{FF2B5EF4-FFF2-40B4-BE49-F238E27FC236}">
                <a16:creationId xmlns:a16="http://schemas.microsoft.com/office/drawing/2014/main" id="{3427A483-CB7E-402B-80F5-C51037125A81}"/>
              </a:ext>
            </a:extLst>
          </p:cNvPr>
          <p:cNvPicPr>
            <a:picLocks noChangeAspect="1"/>
          </p:cNvPicPr>
          <p:nvPr/>
        </p:nvPicPr>
        <p:blipFill rotWithShape="1">
          <a:blip r:embed="rId3"/>
          <a:srcRect l="22238" t="34938" r="41758" b="21787"/>
          <a:stretch/>
        </p:blipFill>
        <p:spPr>
          <a:xfrm>
            <a:off x="810058" y="1787361"/>
            <a:ext cx="5331820" cy="3604770"/>
          </a:xfrm>
          <a:prstGeom prst="rect">
            <a:avLst/>
          </a:prstGeom>
        </p:spPr>
      </p:pic>
    </p:spTree>
    <p:extLst>
      <p:ext uri="{BB962C8B-B14F-4D97-AF65-F5344CB8AC3E}">
        <p14:creationId xmlns:p14="http://schemas.microsoft.com/office/powerpoint/2010/main" val="3575597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47</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4878259"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Asamblea plena de la FPAA  2021</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EE8A74F-6DF8-4E27-BB65-32B6A2942CEE}"/>
              </a:ext>
            </a:extLst>
          </p:cNvPr>
          <p:cNvPicPr>
            <a:picLocks noChangeAspect="1"/>
          </p:cNvPicPr>
          <p:nvPr/>
        </p:nvPicPr>
        <p:blipFill rotWithShape="1">
          <a:blip r:embed="rId3"/>
          <a:srcRect l="11830" t="26804" r="33659" b="13273"/>
          <a:stretch/>
        </p:blipFill>
        <p:spPr>
          <a:xfrm>
            <a:off x="744070" y="1746971"/>
            <a:ext cx="6645898" cy="4109470"/>
          </a:xfrm>
          <a:prstGeom prst="rect">
            <a:avLst/>
          </a:prstGeom>
        </p:spPr>
      </p:pic>
      <p:sp>
        <p:nvSpPr>
          <p:cNvPr id="9" name="3 Rectángulo">
            <a:extLst>
              <a:ext uri="{FF2B5EF4-FFF2-40B4-BE49-F238E27FC236}">
                <a16:creationId xmlns:a16="http://schemas.microsoft.com/office/drawing/2014/main" id="{727E4428-8955-4E7F-83D6-C8579BCFE935}"/>
              </a:ext>
            </a:extLst>
          </p:cNvPr>
          <p:cNvSpPr/>
          <p:nvPr/>
        </p:nvSpPr>
        <p:spPr>
          <a:xfrm>
            <a:off x="7497755" y="1644772"/>
            <a:ext cx="4130215" cy="286232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dirty="0"/>
              <a:t>El día lugar la primera jornada de la Asam de mayo tuvo lugar la Asamblea Plena de la FPAA 2021. En formato virtual y con representantes de todas las federaciones miembro, finalizará con la jornada de mañana. La delegación de SAU está integrada por la presidenta del gremio </a:t>
            </a:r>
            <a:r>
              <a:rPr lang="es-AR" dirty="0" err="1"/>
              <a:t>Mag</a:t>
            </a:r>
            <a:r>
              <a:rPr lang="es-AR" dirty="0"/>
              <a:t>. Arq. Natalia </a:t>
            </a:r>
            <a:r>
              <a:rPr lang="es-AR" dirty="0" err="1"/>
              <a:t>Brener</a:t>
            </a:r>
            <a:r>
              <a:rPr lang="es-AR" dirty="0"/>
              <a:t> y por el secretario General de FPAA Arq. Fernando Pereira.</a:t>
            </a:r>
          </a:p>
        </p:txBody>
      </p:sp>
    </p:spTree>
    <p:extLst>
      <p:ext uri="{BB962C8B-B14F-4D97-AF65-F5344CB8AC3E}">
        <p14:creationId xmlns:p14="http://schemas.microsoft.com/office/powerpoint/2010/main" val="3518531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48</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6906058"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Un gran desafío para la SAU en nuestro 107 Aniversario</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Imagen 4">
            <a:extLst>
              <a:ext uri="{FF2B5EF4-FFF2-40B4-BE49-F238E27FC236}">
                <a16:creationId xmlns:a16="http://schemas.microsoft.com/office/drawing/2014/main" id="{00A3109E-7190-4A40-B978-B68AE18CBAC2}"/>
              </a:ext>
            </a:extLst>
          </p:cNvPr>
          <p:cNvPicPr>
            <a:picLocks noChangeAspect="1"/>
          </p:cNvPicPr>
          <p:nvPr/>
        </p:nvPicPr>
        <p:blipFill rotWithShape="1">
          <a:blip r:embed="rId2"/>
          <a:srcRect r="36938"/>
          <a:stretch/>
        </p:blipFill>
        <p:spPr>
          <a:xfrm>
            <a:off x="752284" y="2228854"/>
            <a:ext cx="10103125" cy="2569390"/>
          </a:xfrm>
          <a:prstGeom prst="rect">
            <a:avLst/>
          </a:prstGeom>
        </p:spPr>
      </p:pic>
    </p:spTree>
    <p:extLst>
      <p:ext uri="{BB962C8B-B14F-4D97-AF65-F5344CB8AC3E}">
        <p14:creationId xmlns:p14="http://schemas.microsoft.com/office/powerpoint/2010/main" val="2391479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49</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772734"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Simplificación de trámites de construcción </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15FEB7C7-44ED-4CEA-9A01-ACD56B5F2F61}"/>
              </a:ext>
            </a:extLst>
          </p:cNvPr>
          <p:cNvSpPr/>
          <p:nvPr/>
        </p:nvSpPr>
        <p:spPr>
          <a:xfrm>
            <a:off x="7522591" y="1597968"/>
            <a:ext cx="3948124" cy="4031873"/>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La Intendencia de Montevideo realizó una conferencia de prensa el pasado martes 26 de mayo en la que anunció importantes simplificaciones para los trámites de inicio de obras para el sector de la construcción. Los cambios refieren a tres puntos: aprobación </a:t>
            </a:r>
            <a:r>
              <a:rPr lang="es-AR" sz="1600" dirty="0" err="1"/>
              <a:t>express</a:t>
            </a:r>
            <a:r>
              <a:rPr lang="es-AR" sz="1600" dirty="0"/>
              <a:t> en línea, simplificación de ingresos de nuevos permisos de construcción y mejora de trámites patrimoniales</a:t>
            </a:r>
          </a:p>
          <a:p>
            <a:r>
              <a:rPr lang="es-AR" sz="1600" dirty="0"/>
              <a:t>Este anuncio es el resultado de un ámbito de intercambio entre la Comisión Asesora de Asuntos Municipales de la SAU con la Intendencia de Montevideo, a partir de diversas inquietudes por parte de los socios de SAU en cuanto a la demora de los trámites para el inicio de obras. </a:t>
            </a:r>
          </a:p>
        </p:txBody>
      </p:sp>
      <p:pic>
        <p:nvPicPr>
          <p:cNvPr id="3" name="Picture 2">
            <a:extLst>
              <a:ext uri="{FF2B5EF4-FFF2-40B4-BE49-F238E27FC236}">
                <a16:creationId xmlns:a16="http://schemas.microsoft.com/office/drawing/2014/main" id="{686F4F52-E7E9-4B6B-9DCD-6E0041689560}"/>
              </a:ext>
            </a:extLst>
          </p:cNvPr>
          <p:cNvPicPr>
            <a:picLocks noChangeAspect="1"/>
          </p:cNvPicPr>
          <p:nvPr/>
        </p:nvPicPr>
        <p:blipFill rotWithShape="1">
          <a:blip r:embed="rId3"/>
          <a:srcRect l="11830" t="27876" r="33814" b="12431"/>
          <a:stretch/>
        </p:blipFill>
        <p:spPr>
          <a:xfrm>
            <a:off x="752284" y="1597968"/>
            <a:ext cx="6627044" cy="4093714"/>
          </a:xfrm>
          <a:prstGeom prst="rect">
            <a:avLst/>
          </a:prstGeom>
        </p:spPr>
      </p:pic>
      <p:sp>
        <p:nvSpPr>
          <p:cNvPr id="12" name="CuadroTexto 9">
            <a:extLst>
              <a:ext uri="{FF2B5EF4-FFF2-40B4-BE49-F238E27FC236}">
                <a16:creationId xmlns:a16="http://schemas.microsoft.com/office/drawing/2014/main" id="{54E6F408-558D-4E54-B8BF-CD26C7563181}"/>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1526855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654907" y="540854"/>
            <a:ext cx="2191626" cy="369332"/>
          </a:xfrm>
          <a:prstGeom prst="rect">
            <a:avLst/>
          </a:prstGeom>
          <a:noFill/>
        </p:spPr>
        <p:txBody>
          <a:bodyPr wrap="none" rtlCol="0">
            <a:spAutoFit/>
          </a:bodyPr>
          <a:lstStyle/>
          <a:p>
            <a:r>
              <a:rPr lang="es-MX" b="1" dirty="0">
                <a:solidFill>
                  <a:srgbClr val="C00000"/>
                </a:solidFill>
                <a:latin typeface="Roboto" pitchFamily="2" charset="0"/>
                <a:ea typeface="Roboto" pitchFamily="2" charset="0"/>
              </a:rPr>
              <a:t>Ejes programáticos</a:t>
            </a:r>
            <a:endParaRPr lang="es-UY" b="1" dirty="0">
              <a:solidFill>
                <a:srgbClr val="C00000"/>
              </a:solidFill>
              <a:latin typeface="Roboto" pitchFamily="2" charset="0"/>
              <a:ea typeface="Roboto"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654907" y="1269903"/>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448C2EDB-0278-481D-965F-0BCEBA241691}"/>
              </a:ext>
            </a:extLst>
          </p:cNvPr>
          <p:cNvSpPr txBox="1"/>
          <p:nvPr/>
        </p:nvSpPr>
        <p:spPr>
          <a:xfrm>
            <a:off x="654907" y="769902"/>
            <a:ext cx="9403492" cy="3054169"/>
          </a:xfrm>
          <a:prstGeom prst="rect">
            <a:avLst/>
          </a:prstGeom>
          <a:noFill/>
        </p:spPr>
        <p:txBody>
          <a:bodyPr wrap="square">
            <a:spAutoFit/>
          </a:bodyPr>
          <a:lstStyle/>
          <a:p>
            <a:pPr>
              <a:spcBef>
                <a:spcPts val="500"/>
              </a:spcBef>
              <a:spcAft>
                <a:spcPts val="500"/>
              </a:spcAft>
            </a:pPr>
            <a:endParaRPr lang="es-UY" sz="2400" kern="150" dirty="0">
              <a:effectLst/>
              <a:latin typeface="Times New Roman" panose="02020603050405020304" pitchFamily="18" charset="0"/>
              <a:ea typeface="Times New Roman" panose="02020603050405020304" pitchFamily="18" charset="0"/>
            </a:endParaRPr>
          </a:p>
          <a:p>
            <a:pPr marL="342900" indent="-342900">
              <a:spcBef>
                <a:spcPts val="500"/>
              </a:spcBef>
              <a:spcAft>
                <a:spcPts val="500"/>
              </a:spcAft>
              <a:buFont typeface="+mj-lt"/>
              <a:buAutoNum type="arabicPeriod"/>
            </a:pPr>
            <a:r>
              <a:rPr lang="es-ES" sz="1800" kern="150" dirty="0">
                <a:solidFill>
                  <a:srgbClr val="3A3A3A"/>
                </a:solidFill>
                <a:effectLst/>
                <a:latin typeface="Helvetica" panose="020B0604020202020204" pitchFamily="34" charset="0"/>
                <a:ea typeface="Times New Roman" panose="02020603050405020304" pitchFamily="18" charset="0"/>
              </a:rPr>
              <a:t> </a:t>
            </a:r>
            <a:r>
              <a:rPr kumimoji="0" lang="es-ES" sz="1800" i="0" u="none"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rPr>
              <a:t>Participación y gobernanza</a:t>
            </a:r>
            <a:endParaRPr kumimoji="0" lang="es-UY" sz="2000" i="0" u="none"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endParaRPr>
          </a:p>
          <a:p>
            <a:pPr marL="342900" marR="0" lvl="0" indent="-342900" fontAlgn="auto">
              <a:lnSpc>
                <a:spcPct val="100000"/>
              </a:lnSpc>
              <a:spcBef>
                <a:spcPts val="500"/>
              </a:spcBef>
              <a:spcAft>
                <a:spcPts val="500"/>
              </a:spcAft>
              <a:buClrTx/>
              <a:buSzTx/>
              <a:buFont typeface="+mj-lt"/>
              <a:buAutoNum type="arabicPeriod"/>
              <a:tabLst/>
              <a:defRPr/>
            </a:pPr>
            <a:r>
              <a:rPr lang="es-ES" kern="150" dirty="0">
                <a:solidFill>
                  <a:srgbClr val="3A3A3A"/>
                </a:solidFill>
                <a:latin typeface="Helvetica" panose="020B0604020202020204" pitchFamily="34" charset="0"/>
              </a:rPr>
              <a:t>Mejora del posicionamiento profesional</a:t>
            </a:r>
            <a:endParaRPr lang="es-UY" kern="150" dirty="0">
              <a:solidFill>
                <a:srgbClr val="3A3A3A"/>
              </a:solidFill>
              <a:latin typeface="Helvetica" panose="020B0604020202020204" pitchFamily="34" charset="0"/>
            </a:endParaRPr>
          </a:p>
          <a:p>
            <a:pPr marL="342900" marR="0" lvl="0" indent="-342900" algn="l" defTabSz="914400" rtl="0" eaLnBrk="1" fontAlgn="base" latinLnBrk="0" hangingPunct="1">
              <a:lnSpc>
                <a:spcPct val="106000"/>
              </a:lnSpc>
              <a:spcBef>
                <a:spcPts val="500"/>
              </a:spcBef>
              <a:spcAft>
                <a:spcPts val="800"/>
              </a:spcAft>
              <a:buClrTx/>
              <a:buSzTx/>
              <a:buFont typeface="+mj-lt"/>
              <a:buAutoNum type="arabicPeriod"/>
              <a:tabLst/>
              <a:defRPr/>
            </a:pPr>
            <a:r>
              <a:rPr kumimoji="0" lang="es-ES" sz="1800" i="0" u="none"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rPr>
              <a:t>Generación de más y mejores condiciones de trabajo</a:t>
            </a:r>
            <a:endParaRPr kumimoji="0" lang="es-UY" sz="2000" i="0" u="none"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endParaRPr>
          </a:p>
          <a:p>
            <a:pPr marL="342900" marR="0" lvl="0" indent="-342900" algn="l" defTabSz="914400" rtl="0" eaLnBrk="1" fontAlgn="base" latinLnBrk="0" hangingPunct="1">
              <a:lnSpc>
                <a:spcPct val="106000"/>
              </a:lnSpc>
              <a:spcBef>
                <a:spcPts val="500"/>
              </a:spcBef>
              <a:spcAft>
                <a:spcPts val="800"/>
              </a:spcAft>
              <a:buClrTx/>
              <a:buSzTx/>
              <a:buFont typeface="+mj-lt"/>
              <a:buAutoNum type="arabicPeriod"/>
              <a:tabLst/>
              <a:defRPr/>
            </a:pPr>
            <a:r>
              <a:rPr kumimoji="0" lang="es-ES" sz="1800" i="0" u="none"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rPr>
              <a:t>Relacionamiento con organismos  públicos y privados</a:t>
            </a:r>
            <a:endParaRPr kumimoji="0" lang="es-UY" sz="2000" i="0" u="none"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endParaRPr>
          </a:p>
          <a:p>
            <a:pPr marL="342900" marR="0" lvl="0" indent="-342900" algn="l" defTabSz="914400" rtl="0" eaLnBrk="1" fontAlgn="base" latinLnBrk="0" hangingPunct="1">
              <a:lnSpc>
                <a:spcPct val="106000"/>
              </a:lnSpc>
              <a:spcBef>
                <a:spcPts val="500"/>
              </a:spcBef>
              <a:spcAft>
                <a:spcPts val="800"/>
              </a:spcAft>
              <a:buClrTx/>
              <a:buSzTx/>
              <a:buFont typeface="+mj-lt"/>
              <a:buAutoNum type="arabicPeriod"/>
              <a:tabLst/>
              <a:defRPr/>
            </a:pPr>
            <a:r>
              <a:rPr kumimoji="0" lang="es-ES" sz="1800" i="0" u="none"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rPr>
              <a:t>Relacionamiento con </a:t>
            </a:r>
            <a:r>
              <a:rPr kumimoji="0" lang="es-ES" sz="1800" i="0" u="sng"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rPr>
              <a:t>la</a:t>
            </a:r>
            <a:r>
              <a:rPr kumimoji="0" lang="es-ES" sz="1800" i="0" u="none"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rPr>
              <a:t> Academia</a:t>
            </a:r>
            <a:endParaRPr lang="es-UY" sz="2000" kern="150" dirty="0">
              <a:solidFill>
                <a:srgbClr val="000000"/>
              </a:solidFill>
              <a:latin typeface="Helvetica" panose="020B0604020202020204" pitchFamily="34" charset="0"/>
              <a:ea typeface="Calibri" panose="020F0502020204030204" pitchFamily="34" charset="0"/>
              <a:cs typeface="Arial Unicode MS"/>
            </a:endParaRPr>
          </a:p>
          <a:p>
            <a:pPr marL="342900" marR="0" lvl="0" indent="-342900" algn="l" defTabSz="914400" rtl="0" eaLnBrk="1" fontAlgn="base" latinLnBrk="0" hangingPunct="1">
              <a:lnSpc>
                <a:spcPct val="106000"/>
              </a:lnSpc>
              <a:spcBef>
                <a:spcPts val="500"/>
              </a:spcBef>
              <a:spcAft>
                <a:spcPts val="800"/>
              </a:spcAft>
              <a:buClrTx/>
              <a:buSzTx/>
              <a:buFont typeface="+mj-lt"/>
              <a:buAutoNum type="arabicPeriod"/>
              <a:tabLst/>
              <a:defRPr/>
            </a:pPr>
            <a:r>
              <a:rPr kumimoji="0" lang="es-ES" sz="1800" i="0" u="none" strike="noStrike" kern="150" cap="none" spc="0" normalizeH="0" baseline="0" noProof="0" dirty="0">
                <a:ln>
                  <a:noFill/>
                </a:ln>
                <a:solidFill>
                  <a:srgbClr val="000000"/>
                </a:solidFill>
                <a:effectLst/>
                <a:uLnTx/>
                <a:uFillTx/>
                <a:latin typeface="Helvetica" panose="020B0604020202020204" pitchFamily="34" charset="0"/>
                <a:ea typeface="Calibri" panose="020F0502020204030204" pitchFamily="34" charset="0"/>
                <a:cs typeface="Arial Unicode MS"/>
              </a:rPr>
              <a:t>Posicionamiento internacional</a:t>
            </a:r>
            <a:endParaRPr lang="es-UY" sz="2000" kern="150" dirty="0">
              <a:solidFill>
                <a:srgbClr val="000000"/>
              </a:solidFill>
              <a:effectLst/>
              <a:latin typeface="Helvetica" panose="020B0604020202020204" pitchFamily="34" charset="0"/>
              <a:ea typeface="Calibri" panose="020F0502020204030204" pitchFamily="34" charset="0"/>
              <a:cs typeface="Arial Unicode MS"/>
            </a:endParaRPr>
          </a:p>
        </p:txBody>
      </p:sp>
    </p:spTree>
    <p:extLst>
      <p:ext uri="{BB962C8B-B14F-4D97-AF65-F5344CB8AC3E}">
        <p14:creationId xmlns:p14="http://schemas.microsoft.com/office/powerpoint/2010/main" val="248767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50</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7276351"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Olla Popular de la Comisión de Jóvenes Arquitectos de SAU</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CBC0C8B-90FE-4C3C-A552-13B75A5473B7}"/>
              </a:ext>
            </a:extLst>
          </p:cNvPr>
          <p:cNvPicPr>
            <a:picLocks noChangeAspect="1"/>
          </p:cNvPicPr>
          <p:nvPr/>
        </p:nvPicPr>
        <p:blipFill rotWithShape="1">
          <a:blip r:embed="rId3"/>
          <a:srcRect l="11598" t="26667" r="33737" b="17007"/>
          <a:stretch/>
        </p:blipFill>
        <p:spPr>
          <a:xfrm>
            <a:off x="744070" y="1659141"/>
            <a:ext cx="6929348" cy="4016241"/>
          </a:xfrm>
          <a:prstGeom prst="rect">
            <a:avLst/>
          </a:prstGeom>
        </p:spPr>
      </p:pic>
      <p:sp>
        <p:nvSpPr>
          <p:cNvPr id="12" name="3 Rectángulo">
            <a:extLst>
              <a:ext uri="{FF2B5EF4-FFF2-40B4-BE49-F238E27FC236}">
                <a16:creationId xmlns:a16="http://schemas.microsoft.com/office/drawing/2014/main" id="{37149DA4-6495-4C53-8C43-92AC6BDDEBD6}"/>
              </a:ext>
            </a:extLst>
          </p:cNvPr>
          <p:cNvSpPr/>
          <p:nvPr/>
        </p:nvSpPr>
        <p:spPr>
          <a:xfrm>
            <a:off x="7860451" y="1659141"/>
            <a:ext cx="4130215" cy="378565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La Comisión de Jóvenes Arquitectos de la Sociedad de Arquitectos del Uruguay en esta ocasión convoca a toda la comunidad a colaborar en la recolección de alimentos no perecederos y ropa de abrigo para apoyar a la olla popular de Club Victoria en el Barrio Jacinto Vera.</a:t>
            </a:r>
          </a:p>
          <a:p>
            <a:endParaRPr lang="es-AR" sz="1600" dirty="0"/>
          </a:p>
          <a:p>
            <a:r>
              <a:rPr lang="es-AR" sz="1600" dirty="0"/>
              <a:t>Los días jueves 24 y viernes 25 de junio de 13h a 20h, tomando todas las precauciones y protección necesarios, parte de los compañeros de la Comisión de Jóvenes Arquitectos va a estar recibiendo y ordenando las donaciones en la sede de SAU (Gonzalo Ramírez 2030).</a:t>
            </a:r>
          </a:p>
          <a:p>
            <a:endParaRPr lang="es-AR" sz="1600" dirty="0"/>
          </a:p>
        </p:txBody>
      </p:sp>
      <p:sp>
        <p:nvSpPr>
          <p:cNvPr id="13" name="CuadroTexto 9">
            <a:extLst>
              <a:ext uri="{FF2B5EF4-FFF2-40B4-BE49-F238E27FC236}">
                <a16:creationId xmlns:a16="http://schemas.microsoft.com/office/drawing/2014/main" id="{84F0700D-3AA5-44FA-A13E-11BFB32C33B1}"/>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2793738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51</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6883616"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Reforma de la Seguridad Social con enfoque de género </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691ADBCA-2285-4711-8BC4-A99AEA379E24}"/>
              </a:ext>
            </a:extLst>
          </p:cNvPr>
          <p:cNvSpPr/>
          <p:nvPr/>
        </p:nvSpPr>
        <p:spPr>
          <a:xfrm>
            <a:off x="7569078" y="1628378"/>
            <a:ext cx="4130215" cy="378565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La Comisión de Equidad y Género de SAU (CEG) se encuentra trabajando con el fin de promover la equidad de género en la profesión, en términos de derechos y oportunidades. Desde la CEG han surgido inquietudes respecto a los documentos de recomendaciones de la futura reforma de seguridad social que atañe a profesionales universitarias/os del país, que actualmente se encuentran a estudio del Comité de Expertos en Seguridad Social (CESS). Desde la Comisión de Equidad y Género de SAU entendemos que corresponde incorporar en la propuesta aspectos tendientes a disminuir las brechas de género en el ejercicio de la profesión.</a:t>
            </a:r>
          </a:p>
        </p:txBody>
      </p:sp>
      <p:pic>
        <p:nvPicPr>
          <p:cNvPr id="3" name="Picture 2">
            <a:extLst>
              <a:ext uri="{FF2B5EF4-FFF2-40B4-BE49-F238E27FC236}">
                <a16:creationId xmlns:a16="http://schemas.microsoft.com/office/drawing/2014/main" id="{72EE672F-6A21-4715-A1DC-2B074FF645C1}"/>
              </a:ext>
            </a:extLst>
          </p:cNvPr>
          <p:cNvPicPr>
            <a:picLocks noChangeAspect="1"/>
          </p:cNvPicPr>
          <p:nvPr/>
        </p:nvPicPr>
        <p:blipFill rotWithShape="1">
          <a:blip r:embed="rId3"/>
          <a:srcRect l="11984" t="26530" r="33660" b="16333"/>
          <a:stretch/>
        </p:blipFill>
        <p:spPr>
          <a:xfrm>
            <a:off x="752284" y="1594741"/>
            <a:ext cx="6627044" cy="3918477"/>
          </a:xfrm>
          <a:prstGeom prst="rect">
            <a:avLst/>
          </a:prstGeom>
        </p:spPr>
      </p:pic>
      <p:sp>
        <p:nvSpPr>
          <p:cNvPr id="12" name="CuadroTexto 9">
            <a:extLst>
              <a:ext uri="{FF2B5EF4-FFF2-40B4-BE49-F238E27FC236}">
                <a16:creationId xmlns:a16="http://schemas.microsoft.com/office/drawing/2014/main" id="{66E9930C-252F-4481-A2F3-6E4006E3176A}"/>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22586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52</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6058069"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Nueva edición del Concurso de Obra Realizada</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8FF9B92F-E8E5-4018-8312-A4846D3839E2}"/>
              </a:ext>
            </a:extLst>
          </p:cNvPr>
          <p:cNvSpPr/>
          <p:nvPr/>
        </p:nvSpPr>
        <p:spPr>
          <a:xfrm>
            <a:off x="5395276" y="1662182"/>
            <a:ext cx="6796724" cy="427809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La Sociedad de Arquitectos del Uruguay lanza la edición 2021 del ya tradicional Concurso de Obra Realizada, reivindicando una vez más la obra construida como una de las modalidades de validación de la profesión y de reconocimiento a la labor de las y los colegas que la ejercen.</a:t>
            </a:r>
          </a:p>
          <a:p>
            <a:r>
              <a:rPr lang="es-AR" sz="1600" dirty="0"/>
              <a:t>Este año, las obras que se considerarán son las realizadas entre 2014 y 2020. Buscando alcanzar la más amplia participación, contemplando diversas locaciones en el territorio nacional para lograr la mayor equidad territorial, las categorías a las que pueden postularse quienes estén interesados en competir son siete:</a:t>
            </a:r>
          </a:p>
          <a:p>
            <a:endParaRPr lang="es-AR" sz="1600" dirty="0"/>
          </a:p>
          <a:p>
            <a:r>
              <a:rPr lang="es-AR" sz="1600" dirty="0"/>
              <a:t>1 Vivienda unifamiliar, vivienda multifamiliar y edificios híbridos</a:t>
            </a:r>
          </a:p>
          <a:p>
            <a:r>
              <a:rPr lang="es-AR" sz="1600" dirty="0"/>
              <a:t>2 Arquitectura mínima</a:t>
            </a:r>
          </a:p>
          <a:p>
            <a:r>
              <a:rPr lang="es-AR" sz="1600" dirty="0"/>
              <a:t>3 Edificios de infraestructura cultural, social y equipamientos</a:t>
            </a:r>
          </a:p>
          <a:p>
            <a:r>
              <a:rPr lang="es-AR" sz="1600" dirty="0"/>
              <a:t>4 Terciario. Edificios administrativos, institucionales y corporativos</a:t>
            </a:r>
          </a:p>
          <a:p>
            <a:r>
              <a:rPr lang="es-AR" sz="1600" dirty="0"/>
              <a:t>5 Arquitectura para el trabajo, la producción y los servicios</a:t>
            </a:r>
          </a:p>
          <a:p>
            <a:r>
              <a:rPr lang="es-AR" sz="1600" dirty="0"/>
              <a:t>6 Intervenciones en el patrimonio construido, rehabilitaciones y restauraciones</a:t>
            </a:r>
          </a:p>
          <a:p>
            <a:r>
              <a:rPr lang="es-AR" sz="1600" dirty="0"/>
              <a:t>7 Intervención en el espacio público, proyectos urbanos y proyectos de paisaje.</a:t>
            </a:r>
          </a:p>
        </p:txBody>
      </p:sp>
      <p:pic>
        <p:nvPicPr>
          <p:cNvPr id="3" name="Picture 2">
            <a:extLst>
              <a:ext uri="{FF2B5EF4-FFF2-40B4-BE49-F238E27FC236}">
                <a16:creationId xmlns:a16="http://schemas.microsoft.com/office/drawing/2014/main" id="{29DDD3C5-0C13-4E2E-8351-DA86FAC10302}"/>
              </a:ext>
            </a:extLst>
          </p:cNvPr>
          <p:cNvPicPr>
            <a:picLocks noChangeAspect="1"/>
          </p:cNvPicPr>
          <p:nvPr/>
        </p:nvPicPr>
        <p:blipFill rotWithShape="1">
          <a:blip r:embed="rId3"/>
          <a:srcRect l="11830" t="26391" r="33737" b="16334"/>
          <a:stretch/>
        </p:blipFill>
        <p:spPr>
          <a:xfrm>
            <a:off x="744070" y="1769780"/>
            <a:ext cx="4591205" cy="2717378"/>
          </a:xfrm>
          <a:prstGeom prst="rect">
            <a:avLst/>
          </a:prstGeom>
        </p:spPr>
      </p:pic>
      <p:sp>
        <p:nvSpPr>
          <p:cNvPr id="12" name="CuadroTexto 9">
            <a:extLst>
              <a:ext uri="{FF2B5EF4-FFF2-40B4-BE49-F238E27FC236}">
                <a16:creationId xmlns:a16="http://schemas.microsoft.com/office/drawing/2014/main" id="{F67FBA2C-F4DB-4FE6-86FB-B4E9F6E5DFBB}"/>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625277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53</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7670690"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SAU organizó foro internacional sobre cooperativas de Vivienda</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05C9629B-70F3-479F-BD76-9895F8CB5792}"/>
              </a:ext>
            </a:extLst>
          </p:cNvPr>
          <p:cNvSpPr/>
          <p:nvPr/>
        </p:nvSpPr>
        <p:spPr>
          <a:xfrm>
            <a:off x="7569078" y="1628378"/>
            <a:ext cx="4130215" cy="3539430"/>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La SAU organizó esta semana junto al Colegio de Arquitectos Pichincha (Ecuador), el Foro de la Ciudad 82, donde se presentó el caso de las Cooperativas de Vivienda en Uruguay. </a:t>
            </a:r>
          </a:p>
          <a:p>
            <a:r>
              <a:rPr lang="es-AR" sz="1600" dirty="0"/>
              <a:t>Esta edición está compuesta por cuatro encuentros virtuales: dos, llevados a cabo el lunes 19 y martes 20 de julio pasados, centrados en la experiencia de Uruguay; y otros dos, que se realizará el 16 y 17 de agosto, enfocados en la situación actual del Ecuador, los retos y oportunidades sobre vivienda cooperativa; todos con la participación de expertos y expertas nacionales e internacionales.</a:t>
            </a:r>
          </a:p>
        </p:txBody>
      </p:sp>
      <p:pic>
        <p:nvPicPr>
          <p:cNvPr id="3" name="Picture 2">
            <a:extLst>
              <a:ext uri="{FF2B5EF4-FFF2-40B4-BE49-F238E27FC236}">
                <a16:creationId xmlns:a16="http://schemas.microsoft.com/office/drawing/2014/main" id="{264E6297-28DB-4CF2-8E63-FE2242778644}"/>
              </a:ext>
            </a:extLst>
          </p:cNvPr>
          <p:cNvPicPr>
            <a:picLocks noChangeAspect="1"/>
          </p:cNvPicPr>
          <p:nvPr/>
        </p:nvPicPr>
        <p:blipFill rotWithShape="1">
          <a:blip r:embed="rId3"/>
          <a:srcRect l="11907" t="26117" r="33892" b="14364"/>
          <a:stretch/>
        </p:blipFill>
        <p:spPr>
          <a:xfrm>
            <a:off x="752284" y="1628378"/>
            <a:ext cx="6608190" cy="4081807"/>
          </a:xfrm>
          <a:prstGeom prst="rect">
            <a:avLst/>
          </a:prstGeom>
        </p:spPr>
      </p:pic>
      <p:sp>
        <p:nvSpPr>
          <p:cNvPr id="12" name="CuadroTexto 9">
            <a:extLst>
              <a:ext uri="{FF2B5EF4-FFF2-40B4-BE49-F238E27FC236}">
                <a16:creationId xmlns:a16="http://schemas.microsoft.com/office/drawing/2014/main" id="{BF5F31FA-44AE-4B95-9197-FAC2B084C4E7}"/>
              </a:ext>
            </a:extLst>
          </p:cNvPr>
          <p:cNvSpPr txBox="1"/>
          <p:nvPr/>
        </p:nvSpPr>
        <p:spPr>
          <a:xfrm>
            <a:off x="667724"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829741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54</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9058890"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Iglesia del Cristo Obrero del Ing. Eladio </a:t>
            </a:r>
            <a:r>
              <a:rPr lang="es-AR" b="1" dirty="0" err="1">
                <a:solidFill>
                  <a:srgbClr val="C00000"/>
                </a:solidFill>
                <a:latin typeface="Roboto Condensed" pitchFamily="2" charset="0"/>
                <a:ea typeface="Roboto Condensed" pitchFamily="2" charset="0"/>
              </a:rPr>
              <a:t>Dieste</a:t>
            </a:r>
            <a:r>
              <a:rPr lang="es-AR" b="1" dirty="0">
                <a:solidFill>
                  <a:srgbClr val="C00000"/>
                </a:solidFill>
                <a:latin typeface="Roboto Condensed" pitchFamily="2" charset="0"/>
                <a:ea typeface="Roboto Condensed" pitchFamily="2" charset="0"/>
              </a:rPr>
              <a:t>, es Patrimonio de la Humanidad </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7569078" y="1744765"/>
            <a:ext cx="4130215" cy="3046988"/>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Con gran alegría comunicamos que hoy el Comité del Patrimonio de la Humanidad la UNESCO declaró en la 44ª sesión a la Iglesia Cristo Obrero en Estación Atlántida, del Ing. Eladio </a:t>
            </a:r>
            <a:r>
              <a:rPr lang="es-AR" sz="1600" dirty="0" err="1"/>
              <a:t>Dieste</a:t>
            </a:r>
            <a:r>
              <a:rPr lang="es-AR" sz="1600" dirty="0"/>
              <a:t>, Patrimonio de la Humanidad. Desde la Sociedad de Arquitectos del Uruguay felicitamos a todos los que intervinieron en la elaboración de esta candidatura y en particular a la familia de Eladio y a la Fundación </a:t>
            </a:r>
            <a:r>
              <a:rPr lang="es-AR" sz="1600" dirty="0" err="1"/>
              <a:t>Dieste</a:t>
            </a:r>
            <a:r>
              <a:rPr lang="es-AR" sz="1600" dirty="0"/>
              <a:t>. Hay una larga lista de colaboradores para que se haya arribado a esta conclusión así que gracias a todos por este logro para nuestro país.</a:t>
            </a:r>
          </a:p>
        </p:txBody>
      </p:sp>
      <p:pic>
        <p:nvPicPr>
          <p:cNvPr id="4" name="Picture 3">
            <a:extLst>
              <a:ext uri="{FF2B5EF4-FFF2-40B4-BE49-F238E27FC236}">
                <a16:creationId xmlns:a16="http://schemas.microsoft.com/office/drawing/2014/main" id="{769771D0-A8FE-450C-8ADF-EAB60A0E589E}"/>
              </a:ext>
            </a:extLst>
          </p:cNvPr>
          <p:cNvPicPr>
            <a:picLocks noChangeAspect="1"/>
          </p:cNvPicPr>
          <p:nvPr/>
        </p:nvPicPr>
        <p:blipFill rotWithShape="1">
          <a:blip r:embed="rId3"/>
          <a:srcRect l="11830" t="27629" r="33505" b="12385"/>
          <a:stretch/>
        </p:blipFill>
        <p:spPr>
          <a:xfrm>
            <a:off x="752284" y="1744765"/>
            <a:ext cx="6664752" cy="4113882"/>
          </a:xfrm>
          <a:prstGeom prst="rect">
            <a:avLst/>
          </a:prstGeom>
        </p:spPr>
      </p:pic>
      <p:sp>
        <p:nvSpPr>
          <p:cNvPr id="12" name="CuadroTexto 9">
            <a:extLst>
              <a:ext uri="{FF2B5EF4-FFF2-40B4-BE49-F238E27FC236}">
                <a16:creationId xmlns:a16="http://schemas.microsoft.com/office/drawing/2014/main" id="{8D26BAE1-A734-4C48-9FF8-3D9F0E09FDF4}"/>
              </a:ext>
            </a:extLst>
          </p:cNvPr>
          <p:cNvSpPr txBox="1"/>
          <p:nvPr/>
        </p:nvSpPr>
        <p:spPr>
          <a:xfrm>
            <a:off x="655764" y="353022"/>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4186027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55</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10642657"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err="1">
                <a:solidFill>
                  <a:srgbClr val="C00000"/>
                </a:solidFill>
                <a:latin typeface="Roboto Condensed" pitchFamily="2" charset="0"/>
                <a:ea typeface="Roboto Condensed" pitchFamily="2" charset="0"/>
              </a:rPr>
              <a:t>Webinar</a:t>
            </a:r>
            <a:r>
              <a:rPr lang="es-AR" b="1" dirty="0">
                <a:solidFill>
                  <a:srgbClr val="C00000"/>
                </a:solidFill>
                <a:latin typeface="Roboto Condensed" pitchFamily="2" charset="0"/>
                <a:ea typeface="Roboto Condensed" pitchFamily="2" charset="0"/>
              </a:rPr>
              <a:t>: SAU celebró declaración de Patrimonio de la Humanidad de la Iglesia del Cristo Obrero</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7569078" y="1744765"/>
            <a:ext cx="4487804" cy="3539430"/>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Se realizó un conversatorio virtual internacional para celebrar la designación como Patrimonio de la Humanidad de Unesco de la Iglesia del Cristo Obrero y de Estación Atlántida, diseñada por Eladio </a:t>
            </a:r>
            <a:r>
              <a:rPr lang="es-AR" sz="1600" dirty="0" err="1"/>
              <a:t>Dieste</a:t>
            </a:r>
            <a:r>
              <a:rPr lang="es-AR" sz="1600" dirty="0"/>
              <a:t>.</a:t>
            </a:r>
          </a:p>
          <a:p>
            <a:r>
              <a:rPr lang="es-AR" sz="1600" dirty="0"/>
              <a:t>Participaron del evento:</a:t>
            </a:r>
          </a:p>
          <a:p>
            <a:endParaRPr lang="es-AR" sz="1600" dirty="0"/>
          </a:p>
          <a:p>
            <a:r>
              <a:rPr lang="es-AR" sz="1600" dirty="0"/>
              <a:t>Arq. Esteban </a:t>
            </a:r>
            <a:r>
              <a:rPr lang="es-AR" sz="1600" dirty="0" err="1"/>
              <a:t>Dieste</a:t>
            </a:r>
            <a:r>
              <a:rPr lang="es-AR" sz="1600" dirty="0"/>
              <a:t> (Fundación Eladio </a:t>
            </a:r>
            <a:r>
              <a:rPr lang="es-AR" sz="1600" dirty="0" err="1"/>
              <a:t>Dieste</a:t>
            </a:r>
            <a:r>
              <a:rPr lang="es-AR" sz="1600" dirty="0"/>
              <a:t>)</a:t>
            </a:r>
          </a:p>
          <a:p>
            <a:r>
              <a:rPr lang="es-AR" sz="1600" dirty="0"/>
              <a:t>Ing. Gonzalo </a:t>
            </a:r>
            <a:r>
              <a:rPr lang="es-AR" sz="1600" dirty="0" err="1"/>
              <a:t>Larrambebere</a:t>
            </a:r>
            <a:r>
              <a:rPr lang="es-AR" sz="1600" dirty="0"/>
              <a:t> (</a:t>
            </a:r>
            <a:r>
              <a:rPr lang="es-AR" sz="1600" dirty="0" err="1"/>
              <a:t>Dieste</a:t>
            </a:r>
            <a:r>
              <a:rPr lang="es-AR" sz="1600" dirty="0"/>
              <a:t> y Montañez S.A)</a:t>
            </a:r>
          </a:p>
          <a:p>
            <a:r>
              <a:rPr lang="es-AR" sz="1600" dirty="0"/>
              <a:t>Arq. Ciro Caraballo (México – Asesor de Unesco)</a:t>
            </a:r>
          </a:p>
          <a:p>
            <a:r>
              <a:rPr lang="es-AR" sz="1600" dirty="0"/>
              <a:t>Arq. Virginia Vidal (Intendencia de Canelones)</a:t>
            </a:r>
          </a:p>
          <a:p>
            <a:r>
              <a:rPr lang="es-AR" sz="1600" dirty="0"/>
              <a:t>Arq. William Rey (Comisión de Patrimonio – MEC)</a:t>
            </a:r>
          </a:p>
          <a:p>
            <a:r>
              <a:rPr lang="es-AR" sz="1600" dirty="0"/>
              <a:t>Arq. Natalia </a:t>
            </a:r>
            <a:r>
              <a:rPr lang="es-AR" sz="1600" dirty="0" err="1"/>
              <a:t>Brener</a:t>
            </a:r>
            <a:r>
              <a:rPr lang="es-AR" sz="1600" dirty="0"/>
              <a:t> (presidenta de la Sociedad de Arquitectos del Uruguay)..</a:t>
            </a:r>
          </a:p>
        </p:txBody>
      </p:sp>
      <p:pic>
        <p:nvPicPr>
          <p:cNvPr id="3" name="Picture 2">
            <a:extLst>
              <a:ext uri="{FF2B5EF4-FFF2-40B4-BE49-F238E27FC236}">
                <a16:creationId xmlns:a16="http://schemas.microsoft.com/office/drawing/2014/main" id="{B1F39954-329F-410D-8FD3-9FC668037FC2}"/>
              </a:ext>
            </a:extLst>
          </p:cNvPr>
          <p:cNvPicPr>
            <a:picLocks noChangeAspect="1"/>
          </p:cNvPicPr>
          <p:nvPr/>
        </p:nvPicPr>
        <p:blipFill rotWithShape="1">
          <a:blip r:embed="rId3"/>
          <a:srcRect l="11599" t="27629" r="33350" b="12385"/>
          <a:stretch/>
        </p:blipFill>
        <p:spPr>
          <a:xfrm>
            <a:off x="744070" y="1744765"/>
            <a:ext cx="6711883" cy="4113882"/>
          </a:xfrm>
          <a:prstGeom prst="rect">
            <a:avLst/>
          </a:prstGeom>
        </p:spPr>
      </p:pic>
      <p:sp>
        <p:nvSpPr>
          <p:cNvPr id="12" name="CuadroTexto 9">
            <a:extLst>
              <a:ext uri="{FF2B5EF4-FFF2-40B4-BE49-F238E27FC236}">
                <a16:creationId xmlns:a16="http://schemas.microsoft.com/office/drawing/2014/main" id="{4D236A8D-F930-4AD0-98D0-14A736A7B3DD}"/>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2649835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56</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7313220"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Participación récord en el Concurso de Obra Realizada 2021</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7569078" y="1736144"/>
            <a:ext cx="4130215" cy="2554545"/>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Como estaba previsto, el lunes 23 de agosto se recibieron las postulaciones de los interesados a participar en el Concurso de Obra Realizada 2021. En total, se presentaron 133 obras de todo el país.</a:t>
            </a:r>
          </a:p>
          <a:p>
            <a:endParaRPr lang="es-AR" sz="1600" dirty="0"/>
          </a:p>
          <a:p>
            <a:r>
              <a:rPr lang="es-AR" sz="1600" dirty="0"/>
              <a:t>En los próximos días se instalará el Jurado que elegirá a los ganadores. La comunicación del fallo y la ceremonia de premiación se llevarán a cabo el sábado 27 de noviembre..</a:t>
            </a:r>
          </a:p>
        </p:txBody>
      </p:sp>
      <p:pic>
        <p:nvPicPr>
          <p:cNvPr id="4" name="Picture 3">
            <a:extLst>
              <a:ext uri="{FF2B5EF4-FFF2-40B4-BE49-F238E27FC236}">
                <a16:creationId xmlns:a16="http://schemas.microsoft.com/office/drawing/2014/main" id="{A188F2BD-41F6-45D3-A876-44C3AA7D3C3D}"/>
              </a:ext>
            </a:extLst>
          </p:cNvPr>
          <p:cNvPicPr>
            <a:picLocks noChangeAspect="1"/>
          </p:cNvPicPr>
          <p:nvPr/>
        </p:nvPicPr>
        <p:blipFill rotWithShape="1">
          <a:blip r:embed="rId3"/>
          <a:srcRect l="11984" t="28178" r="33846" b="10850"/>
          <a:stretch/>
        </p:blipFill>
        <p:spPr>
          <a:xfrm>
            <a:off x="752284" y="1594741"/>
            <a:ext cx="6604350" cy="4181434"/>
          </a:xfrm>
          <a:prstGeom prst="rect">
            <a:avLst/>
          </a:prstGeom>
        </p:spPr>
      </p:pic>
      <p:sp>
        <p:nvSpPr>
          <p:cNvPr id="12" name="CuadroTexto 9">
            <a:extLst>
              <a:ext uri="{FF2B5EF4-FFF2-40B4-BE49-F238E27FC236}">
                <a16:creationId xmlns:a16="http://schemas.microsoft.com/office/drawing/2014/main" id="{50622474-B311-487C-A30B-CC21D7694B42}"/>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3103927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57</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9307356"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SAU y MVOT renovaron acuerdo para brindar asistencia en el acceso a la vivienda</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7569078" y="1705976"/>
            <a:ext cx="4421817" cy="4031873"/>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El pasado 6 de setiembre, se renovó el convenio específico entre el Ministerio de Vivienda y Ordenamiento Territorial y la SAU. Un acuerdo en línea con el fin de ampliar las oportunidades de acceso a la vivienda que impulsa la Dirección Nacional de Vivienda (DINAVI).</a:t>
            </a:r>
          </a:p>
          <a:p>
            <a:r>
              <a:rPr lang="es-AR" sz="1600" dirty="0"/>
              <a:t>l apoyo técnico brindado por SAU, no solo corresponderá a las familias que resulten beneficiadas con el acceso a la vivienda, sino que también asistirá a DINAVI para el acompañamiento en el proceso de obra a las familias. El vínculo entre SAU y el MVOT data de varios años atrás, ambas partes firmaron acuerdos en el año 2004 y 2016 -acuerdos macro para generar programas y proyectos de colaboración- y firman desde 2012 el acuerdo que se ratifica en la actualidad..</a:t>
            </a:r>
          </a:p>
        </p:txBody>
      </p:sp>
      <p:pic>
        <p:nvPicPr>
          <p:cNvPr id="4" name="Picture 3">
            <a:extLst>
              <a:ext uri="{FF2B5EF4-FFF2-40B4-BE49-F238E27FC236}">
                <a16:creationId xmlns:a16="http://schemas.microsoft.com/office/drawing/2014/main" id="{A785643D-3AF6-49A1-9988-E765331C20A9}"/>
              </a:ext>
            </a:extLst>
          </p:cNvPr>
          <p:cNvPicPr>
            <a:picLocks noChangeAspect="1"/>
          </p:cNvPicPr>
          <p:nvPr/>
        </p:nvPicPr>
        <p:blipFill rotWithShape="1">
          <a:blip r:embed="rId3"/>
          <a:srcRect l="11984" t="27629" r="33582" b="16334"/>
          <a:stretch/>
        </p:blipFill>
        <p:spPr>
          <a:xfrm>
            <a:off x="744070" y="1744765"/>
            <a:ext cx="6636471" cy="3843060"/>
          </a:xfrm>
          <a:prstGeom prst="rect">
            <a:avLst/>
          </a:prstGeom>
        </p:spPr>
      </p:pic>
      <p:sp>
        <p:nvSpPr>
          <p:cNvPr id="12" name="CuadroTexto 9">
            <a:extLst>
              <a:ext uri="{FF2B5EF4-FFF2-40B4-BE49-F238E27FC236}">
                <a16:creationId xmlns:a16="http://schemas.microsoft.com/office/drawing/2014/main" id="{A0E17337-7F08-43EC-A905-26D692502320}"/>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2208994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58</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6431569"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a:t>
            </a:r>
            <a:r>
              <a:rPr lang="es-AR" b="1" dirty="0">
                <a:solidFill>
                  <a:srgbClr val="C00000"/>
                </a:solidFill>
                <a:latin typeface="Roboto Condensed" pitchFamily="2" charset="0"/>
                <a:ea typeface="Roboto Condensed" pitchFamily="2" charset="0"/>
              </a:rPr>
              <a:t>Elecciones Universitarias 2021: listas 551 y 550 SAU</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5791196" y="1539548"/>
            <a:ext cx="5759780" cy="4524315"/>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El pasado 29 de setiembre de 2021 la Universidad convoca nuevamente a docentes, estudiantes y egresados, a participar de sus órganos de gobierno tal como lo establece la Ley Orgánica de 1952.En esta oportunidad corresponde elegir delegados al Claustro de la Facultad de Arquitectura, Diseño y Urbanismo, y a la Asamblea General del Claustro de la Universidad. El horario de votación será de 8:00 a 19:00 horas. </a:t>
            </a:r>
          </a:p>
          <a:p>
            <a:r>
              <a:rPr lang="es-AR" sz="1600" dirty="0"/>
              <a:t>Los egresados podemos participar del gobierno de nuestra Facultad, con hasta 10 </a:t>
            </a:r>
            <a:r>
              <a:rPr lang="es-AR" sz="1600" dirty="0" err="1"/>
              <a:t>claustristas</a:t>
            </a:r>
            <a:r>
              <a:rPr lang="es-AR" sz="1600" dirty="0"/>
              <a:t> que deberán elegir un nuevo decano, y aportar su visión en la discusión, evaluación y eventual modificación de los Planes de Estudio de las carreras que hoy brinda la Facultad: Arquitectura, Diseño de Comunicación Visual, Diseño de Paisaje, Diseño Industrial y Diseño Integrado.</a:t>
            </a:r>
          </a:p>
          <a:p>
            <a:r>
              <a:rPr lang="es-AR" sz="1600" dirty="0"/>
              <a:t>La Sociedad de Arquitectos del Uruguay, convoca a todos los egresados a participar de estas elecciones, bajo los principios que históricamente ha acompañado: enseñanza pública, autonomía, cogobierno, compromiso institucional y profesional en la búsqueda de una sociedad  más justa y equilibrada.</a:t>
            </a:r>
          </a:p>
        </p:txBody>
      </p:sp>
      <p:pic>
        <p:nvPicPr>
          <p:cNvPr id="4" name="Picture 3">
            <a:extLst>
              <a:ext uri="{FF2B5EF4-FFF2-40B4-BE49-F238E27FC236}">
                <a16:creationId xmlns:a16="http://schemas.microsoft.com/office/drawing/2014/main" id="{6E3AE6C0-03D7-4D86-8E19-D21332E06C48}"/>
              </a:ext>
            </a:extLst>
          </p:cNvPr>
          <p:cNvPicPr>
            <a:picLocks noChangeAspect="1"/>
          </p:cNvPicPr>
          <p:nvPr/>
        </p:nvPicPr>
        <p:blipFill rotWithShape="1">
          <a:blip r:embed="rId3"/>
          <a:srcRect l="10438" t="35326" r="34665" b="10850"/>
          <a:stretch/>
        </p:blipFill>
        <p:spPr>
          <a:xfrm>
            <a:off x="666256" y="1821655"/>
            <a:ext cx="5124940" cy="2826430"/>
          </a:xfrm>
          <a:prstGeom prst="rect">
            <a:avLst/>
          </a:prstGeom>
        </p:spPr>
      </p:pic>
      <p:pic>
        <p:nvPicPr>
          <p:cNvPr id="12" name="Picture 11">
            <a:extLst>
              <a:ext uri="{FF2B5EF4-FFF2-40B4-BE49-F238E27FC236}">
                <a16:creationId xmlns:a16="http://schemas.microsoft.com/office/drawing/2014/main" id="{CB21701F-DE53-4E5E-9E72-01134858FADB}"/>
              </a:ext>
            </a:extLst>
          </p:cNvPr>
          <p:cNvPicPr>
            <a:picLocks noChangeAspect="1"/>
          </p:cNvPicPr>
          <p:nvPr/>
        </p:nvPicPr>
        <p:blipFill rotWithShape="1">
          <a:blip r:embed="rId4"/>
          <a:srcRect l="14691" t="55808" r="35528" b="25336"/>
          <a:stretch/>
        </p:blipFill>
        <p:spPr>
          <a:xfrm>
            <a:off x="942681" y="4753343"/>
            <a:ext cx="4751109" cy="1012255"/>
          </a:xfrm>
          <a:prstGeom prst="rect">
            <a:avLst/>
          </a:prstGeom>
        </p:spPr>
      </p:pic>
      <p:sp>
        <p:nvSpPr>
          <p:cNvPr id="13" name="CuadroTexto 9">
            <a:extLst>
              <a:ext uri="{FF2B5EF4-FFF2-40B4-BE49-F238E27FC236}">
                <a16:creationId xmlns:a16="http://schemas.microsoft.com/office/drawing/2014/main" id="{C126A5E3-BF69-41AB-88D2-BDDAEDC17CC6}"/>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1545980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59</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7313220"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«Conservando Patrimonio» se presentó en el Teatro Solís</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7109386" y="1542399"/>
            <a:ext cx="4900362" cy="4524315"/>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Celebrado el pasado viernes 24, en la Sala Delmira </a:t>
            </a:r>
            <a:r>
              <a:rPr lang="es-AR" sz="1600" dirty="0" err="1"/>
              <a:t>Agustini</a:t>
            </a:r>
            <a:r>
              <a:rPr lang="es-AR" sz="1600" dirty="0"/>
              <a:t>, el encuentro contó con la primera serie de guías orientativas para la conservación del patrimonio. </a:t>
            </a:r>
          </a:p>
          <a:p>
            <a:r>
              <a:rPr lang="es-AR" sz="1600" dirty="0"/>
              <a:t>El evento, organizado por SAU y el Departamento de Planificación de la Intendencia, contó con la participación de la Arquitecta Mara Moya -Directora de la División Planificación Territorial- </a:t>
            </a:r>
            <a:r>
              <a:rPr lang="es-AR" sz="1600" dirty="0" err="1"/>
              <a:t>Mag</a:t>
            </a:r>
            <a:r>
              <a:rPr lang="es-AR" sz="1600" dirty="0"/>
              <a:t>. Arq. Natalia </a:t>
            </a:r>
            <a:r>
              <a:rPr lang="es-AR" sz="1600" dirty="0" err="1"/>
              <a:t>Brener</a:t>
            </a:r>
            <a:r>
              <a:rPr lang="es-AR" sz="1600" dirty="0"/>
              <a:t> -Presidenta de SAU- Arq. Ernesto </a:t>
            </a:r>
            <a:r>
              <a:rPr lang="es-AR" sz="1600" dirty="0" err="1"/>
              <a:t>Spósito</a:t>
            </a:r>
            <a:r>
              <a:rPr lang="es-AR" sz="1600" dirty="0"/>
              <a:t> -Director de la Unidad de Patrimonio- y Jorge </a:t>
            </a:r>
            <a:r>
              <a:rPr lang="es-AR" sz="1600" dirty="0" err="1"/>
              <a:t>Cossani</a:t>
            </a:r>
            <a:r>
              <a:rPr lang="es-AR" sz="1600" dirty="0"/>
              <a:t> -Concejal del municipio B.</a:t>
            </a:r>
          </a:p>
          <a:p>
            <a:r>
              <a:rPr lang="es-AR" sz="1600" dirty="0"/>
              <a:t>Las autoridades que tomaron la palabra destacaron el trabajo interinstitucional entre la SAU y la Intendencia de Montevideo, una confluencia que data de hace muchos años. El director de la Unidad de Patrimonio expresó en este sentido que en 2023 se cumplirán 40 años de la firma del primer convenio entre ambas instituciones, acuerdo que dio lugar al primer inventario patrimonial de Montevideo y el país.</a:t>
            </a:r>
          </a:p>
        </p:txBody>
      </p:sp>
      <p:pic>
        <p:nvPicPr>
          <p:cNvPr id="3" name="Picture 2">
            <a:extLst>
              <a:ext uri="{FF2B5EF4-FFF2-40B4-BE49-F238E27FC236}">
                <a16:creationId xmlns:a16="http://schemas.microsoft.com/office/drawing/2014/main" id="{51B7DB72-4F20-4BF5-9061-AE9C2D4205CA}"/>
              </a:ext>
            </a:extLst>
          </p:cNvPr>
          <p:cNvPicPr>
            <a:picLocks noChangeAspect="1"/>
          </p:cNvPicPr>
          <p:nvPr/>
        </p:nvPicPr>
        <p:blipFill rotWithShape="1">
          <a:blip r:embed="rId3"/>
          <a:srcRect l="12062" t="26392" r="33846" b="10850"/>
          <a:stretch/>
        </p:blipFill>
        <p:spPr>
          <a:xfrm>
            <a:off x="744070" y="1643715"/>
            <a:ext cx="6202630" cy="4047964"/>
          </a:xfrm>
          <a:prstGeom prst="rect">
            <a:avLst/>
          </a:prstGeom>
        </p:spPr>
      </p:pic>
      <p:sp>
        <p:nvSpPr>
          <p:cNvPr id="12" name="CuadroTexto 9">
            <a:extLst>
              <a:ext uri="{FF2B5EF4-FFF2-40B4-BE49-F238E27FC236}">
                <a16:creationId xmlns:a16="http://schemas.microsoft.com/office/drawing/2014/main" id="{2501512E-272B-45B0-B63B-F3CE99193F56}"/>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1036392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654907" y="540854"/>
            <a:ext cx="1491114"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Lo avanzado</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654907" y="1269903"/>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E1E739C3-E532-4057-8BA1-73A3DA54A7A5}"/>
              </a:ext>
            </a:extLst>
          </p:cNvPr>
          <p:cNvSpPr txBox="1"/>
          <p:nvPr/>
        </p:nvSpPr>
        <p:spPr>
          <a:xfrm>
            <a:off x="508677" y="1357448"/>
            <a:ext cx="10137551" cy="4021614"/>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Arial" panose="020B0604020202020204" pitchFamily="34" charset="0"/>
                <a:cs typeface="OpenSymbol"/>
              </a:rPr>
              <a:t>Adecuación física de la sede- Se realizaron reformas y mejoras del equipamiento para introducir nuevos usos, generando salas equipadas y destinadas al trabajo individual, en equipo o con clientes de nuestros profesionales en la modalidad de “coworking”.</a:t>
            </a:r>
            <a:endParaRPr kumimoji="0" lang="es-UY" sz="2400" b="0" i="0" u="none" strike="noStrike" kern="150" cap="none" spc="0" normalizeH="0" baseline="0" noProof="0" dirty="0">
              <a:ln>
                <a:noFill/>
              </a:ln>
              <a:solidFill>
                <a:prstClr val="black"/>
              </a:solidFill>
              <a:effectLst/>
              <a:uLnTx/>
              <a:uFillTx/>
              <a:latin typeface="OpenSymbol"/>
              <a:ea typeface="OpenSymbol"/>
              <a:cs typeface="OpenSymbol"/>
            </a:endParaRP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Arial" panose="020B0604020202020204" pitchFamily="34" charset="0"/>
                <a:cs typeface="OpenSymbol"/>
              </a:rPr>
              <a:t>Ajuste y reordenamiento administrativo interno- Se procedió a la racionalización de los recursos humanos y presupuestales, procurando modernizar la atención y las prestaciones a nuestros socios.</a:t>
            </a:r>
            <a:endParaRPr kumimoji="0" lang="es-UY" sz="2400" b="0" i="0" u="none" strike="noStrike" kern="150" cap="none" spc="0" normalizeH="0" baseline="0" noProof="0" dirty="0">
              <a:ln>
                <a:noFill/>
              </a:ln>
              <a:solidFill>
                <a:prstClr val="black"/>
              </a:solidFill>
              <a:effectLst/>
              <a:uLnTx/>
              <a:uFillTx/>
              <a:latin typeface="OpenSymbol"/>
              <a:ea typeface="OpenSymbol"/>
              <a:cs typeface="OpenSymbol"/>
            </a:endParaRP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Se potenció y reestructuró la atención al socio SAU, así como ámbitos difusión e información disponible en la web.</a:t>
            </a:r>
            <a:r>
              <a:rPr kumimoji="0" lang="es-ES" sz="2400" b="0" i="0" u="none" strike="noStrike" kern="1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s-UY" sz="2400" b="0" i="0" u="none" strike="noStrike" kern="1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se desarrolló un sistema de capacitación a distancia y  se relevaron cuáles son las áreas de interés del colectivo para implementar cursos.</a:t>
            </a:r>
            <a:endParaRPr kumimoji="0" lang="es-UY" sz="2400" b="0" i="0" u="none" strike="noStrike" kern="150" cap="none" spc="0" normalizeH="0" baseline="0" noProof="0" dirty="0">
              <a:ln>
                <a:noFill/>
              </a:ln>
              <a:solidFill>
                <a:prstClr val="black"/>
              </a:solidFill>
              <a:effectLst/>
              <a:uLnTx/>
              <a:uFillTx/>
              <a:latin typeface="OpenSymbol"/>
              <a:ea typeface="OpenSymbol"/>
              <a:cs typeface="OpenSymbol"/>
            </a:endParaRP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Se aprobó  la modificación del Art. 1844 del CC sobre responsabilidad decenal de los arquitectos</a:t>
            </a:r>
            <a:endParaRPr kumimoji="0" lang="es-UY" sz="2400" b="0" i="0" u="none" strike="noStrike" kern="150" cap="none" spc="0" normalizeH="0" baseline="0" noProof="0" dirty="0">
              <a:ln>
                <a:noFill/>
              </a:ln>
              <a:solidFill>
                <a:prstClr val="black"/>
              </a:solidFill>
              <a:effectLst/>
              <a:uLnTx/>
              <a:uFillTx/>
              <a:latin typeface="OpenSymbol"/>
              <a:ea typeface="OpenSymbol"/>
              <a:cs typeface="OpenSymbol"/>
            </a:endParaRPr>
          </a:p>
        </p:txBody>
      </p:sp>
    </p:spTree>
    <p:extLst>
      <p:ext uri="{BB962C8B-B14F-4D97-AF65-F5344CB8AC3E}">
        <p14:creationId xmlns:p14="http://schemas.microsoft.com/office/powerpoint/2010/main" val="1321396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60</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3453189"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Elecciones CJPPU</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7569078" y="1736144"/>
            <a:ext cx="4130215" cy="3785652"/>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El día 20 de octubre se realizaron las elecciones de las nuevas autoridades del Directorio y la Comisión Asesora y de Contralor de la Caja Jubilaciones y Pensiones de Profesionales Universitarios.</a:t>
            </a:r>
          </a:p>
          <a:p>
            <a:r>
              <a:rPr lang="es-AR" sz="1600" dirty="0"/>
              <a:t>Fueron elegidos los miembros del Directorio y de la Comisión Asesora y de Contralor.</a:t>
            </a:r>
          </a:p>
          <a:p>
            <a:r>
              <a:rPr lang="es-AR" sz="1600" dirty="0"/>
              <a:t>El Directorio de la Caja está integrado por siete miembros. De esos siete miembros, dos son designados por el Poder Ejecutivo y los cinco restantes de la siguiente manera: cuatro titulares y sus suplentes deberán ser profesionales en actividad, de diferentes profesiones y serán elegidos exclusivamente por afiliados activos. </a:t>
            </a:r>
          </a:p>
        </p:txBody>
      </p:sp>
      <p:pic>
        <p:nvPicPr>
          <p:cNvPr id="3" name="Picture 2">
            <a:extLst>
              <a:ext uri="{FF2B5EF4-FFF2-40B4-BE49-F238E27FC236}">
                <a16:creationId xmlns:a16="http://schemas.microsoft.com/office/drawing/2014/main" id="{0B3A966E-CF43-407C-8896-683FD84E197F}"/>
              </a:ext>
            </a:extLst>
          </p:cNvPr>
          <p:cNvPicPr>
            <a:picLocks noChangeAspect="1"/>
          </p:cNvPicPr>
          <p:nvPr/>
        </p:nvPicPr>
        <p:blipFill rotWithShape="1">
          <a:blip r:embed="rId3"/>
          <a:srcRect l="11984" t="26392" r="33846" b="11891"/>
          <a:stretch/>
        </p:blipFill>
        <p:spPr>
          <a:xfrm>
            <a:off x="752284" y="1685388"/>
            <a:ext cx="6604350" cy="4232635"/>
          </a:xfrm>
          <a:prstGeom prst="rect">
            <a:avLst/>
          </a:prstGeom>
        </p:spPr>
      </p:pic>
      <p:sp>
        <p:nvSpPr>
          <p:cNvPr id="12" name="CuadroTexto 9">
            <a:extLst>
              <a:ext uri="{FF2B5EF4-FFF2-40B4-BE49-F238E27FC236}">
                <a16:creationId xmlns:a16="http://schemas.microsoft.com/office/drawing/2014/main" id="{C042C660-B72C-4CE3-827F-37739723E59E}"/>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171377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61</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4854214"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Innovación en Gestión Territorial </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7015122" y="1475760"/>
            <a:ext cx="5051188" cy="427809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El pasado martes 26 de octubre, la Intendencia de Canelones organizó la presentación del nuevo permiso de construcción -en funcionamiento desde el 12 de octubre- del que participaron autoridades de SAU junto al intendente </a:t>
            </a:r>
            <a:r>
              <a:rPr lang="es-AR" sz="1600" dirty="0" err="1"/>
              <a:t>Yamandú</a:t>
            </a:r>
            <a:r>
              <a:rPr lang="es-AR" sz="1600" dirty="0"/>
              <a:t> Orsi, la presidenta, Arq. </a:t>
            </a:r>
            <a:r>
              <a:rPr lang="es-AR" sz="1600" dirty="0" err="1"/>
              <a:t>Mag</a:t>
            </a:r>
            <a:r>
              <a:rPr lang="es-AR" sz="1600" dirty="0"/>
              <a:t>. Natalia </a:t>
            </a:r>
            <a:r>
              <a:rPr lang="es-AR" sz="1600" dirty="0" err="1"/>
              <a:t>Brener</a:t>
            </a:r>
            <a:r>
              <a:rPr lang="es-AR" sz="1600" dirty="0"/>
              <a:t>, el secretario administrativo, Arq. Fernando Pereira y el secretario de comisiones, Arq. Herbert </a:t>
            </a:r>
            <a:r>
              <a:rPr lang="es-AR" sz="1600" dirty="0" err="1"/>
              <a:t>Ichusti</a:t>
            </a:r>
            <a:r>
              <a:rPr lang="es-AR" sz="1600" dirty="0"/>
              <a:t>.</a:t>
            </a:r>
          </a:p>
          <a:p>
            <a:r>
              <a:rPr lang="es-AR" sz="1600" dirty="0"/>
              <a:t>El nuevo permiso de construcción, enmarcado dentro del proyecto Canelones Innova en Gestión Territorial, permite gestionar la autorización para edificar, ampliar, reformar o realizar modificaciones a construcciones, así como para regularizar construcciones existentes, en todo el departamento de Canelones. Esta innovación promueve una mejora fundamental en la gestión de la Intendencia y de los permisos de construcción, permitiendo brindar un servicio mucho más ágil y eficiente, optimizando el tiempo de todos los trámites y de sus recursos humanos.</a:t>
            </a:r>
          </a:p>
        </p:txBody>
      </p:sp>
      <p:pic>
        <p:nvPicPr>
          <p:cNvPr id="3" name="Picture 2">
            <a:extLst>
              <a:ext uri="{FF2B5EF4-FFF2-40B4-BE49-F238E27FC236}">
                <a16:creationId xmlns:a16="http://schemas.microsoft.com/office/drawing/2014/main" id="{F6BBC523-DEE6-44C0-AC1F-3E3A8232E231}"/>
              </a:ext>
            </a:extLst>
          </p:cNvPr>
          <p:cNvPicPr>
            <a:picLocks noChangeAspect="1"/>
          </p:cNvPicPr>
          <p:nvPr/>
        </p:nvPicPr>
        <p:blipFill rotWithShape="1">
          <a:blip r:embed="rId3"/>
          <a:srcRect l="11830" t="26529" r="33846" b="11890"/>
          <a:stretch/>
        </p:blipFill>
        <p:spPr>
          <a:xfrm>
            <a:off x="744070" y="1639519"/>
            <a:ext cx="6195637" cy="3950576"/>
          </a:xfrm>
          <a:prstGeom prst="rect">
            <a:avLst/>
          </a:prstGeom>
        </p:spPr>
      </p:pic>
      <p:sp>
        <p:nvSpPr>
          <p:cNvPr id="12" name="CuadroTexto 9">
            <a:extLst>
              <a:ext uri="{FF2B5EF4-FFF2-40B4-BE49-F238E27FC236}">
                <a16:creationId xmlns:a16="http://schemas.microsoft.com/office/drawing/2014/main" id="{D917E83C-81B2-45B2-9BAD-FA63ED822AB4}"/>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25017412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62</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206875"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Acuerdo SAU – Intendencia de Flores</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7334054" y="1659285"/>
            <a:ext cx="4732255" cy="3539430"/>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El miércoles 13 de octubre, en Trinidad, se firmó el acuerdo Patrocinio de Concurso de Anteproyectos para el Mercado Trinidad entre la Sociedad de Arquitectos del Uruguay y la Intendencia de Flores. </a:t>
            </a:r>
          </a:p>
          <a:p>
            <a:r>
              <a:rPr lang="es-AR" sz="1600" dirty="0"/>
              <a:t>De la firma del acuerdo participaron el intendente de Flores, Fernando Echeverria, la secretaria general de la Intendencia, María Noel Villalba, la presidenta de SAU, Natalia </a:t>
            </a:r>
            <a:r>
              <a:rPr lang="es-AR" sz="1600" dirty="0" err="1"/>
              <a:t>Brener</a:t>
            </a:r>
            <a:r>
              <a:rPr lang="es-AR" sz="1600" dirty="0"/>
              <a:t> y la secretaria general de SAU Stella </a:t>
            </a:r>
            <a:r>
              <a:rPr lang="es-AR" sz="1600" dirty="0" err="1"/>
              <a:t>Zuccolini</a:t>
            </a:r>
            <a:r>
              <a:rPr lang="es-AR" sz="1600" dirty="0"/>
              <a:t>. Participaron también delegados de SAU del departamento y otras autoridades de la Intendencia.</a:t>
            </a:r>
          </a:p>
          <a:p>
            <a:r>
              <a:rPr lang="es-AR" sz="1600" dirty="0"/>
              <a:t>A partir del acuerdo la Intendencia encomienda a SAU el apoyo y patrocinio para la organización de un Concurso de Anteproyectos,  destinado a la construcción del Mercado Trinidad. </a:t>
            </a:r>
          </a:p>
        </p:txBody>
      </p:sp>
      <p:pic>
        <p:nvPicPr>
          <p:cNvPr id="4" name="Picture 3">
            <a:extLst>
              <a:ext uri="{FF2B5EF4-FFF2-40B4-BE49-F238E27FC236}">
                <a16:creationId xmlns:a16="http://schemas.microsoft.com/office/drawing/2014/main" id="{12BF51C3-A401-497C-B613-A996EAFB8DE2}"/>
              </a:ext>
            </a:extLst>
          </p:cNvPr>
          <p:cNvPicPr>
            <a:picLocks noChangeAspect="1"/>
          </p:cNvPicPr>
          <p:nvPr/>
        </p:nvPicPr>
        <p:blipFill rotWithShape="1">
          <a:blip r:embed="rId3"/>
          <a:srcRect l="12418" t="29828" r="34703" b="16100"/>
          <a:stretch/>
        </p:blipFill>
        <p:spPr>
          <a:xfrm>
            <a:off x="752284" y="1674002"/>
            <a:ext cx="6447001" cy="3708238"/>
          </a:xfrm>
          <a:prstGeom prst="rect">
            <a:avLst/>
          </a:prstGeom>
        </p:spPr>
      </p:pic>
      <p:sp>
        <p:nvSpPr>
          <p:cNvPr id="12" name="CuadroTexto 9">
            <a:extLst>
              <a:ext uri="{FF2B5EF4-FFF2-40B4-BE49-F238E27FC236}">
                <a16:creationId xmlns:a16="http://schemas.microsoft.com/office/drawing/2014/main" id="{C08FE44D-292B-452D-AC25-02B0B4A130AD}"/>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2984597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63</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719836"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a:t>
            </a:r>
            <a:r>
              <a:rPr lang="es-AR" b="1" dirty="0">
                <a:solidFill>
                  <a:srgbClr val="C00000"/>
                </a:solidFill>
                <a:latin typeface="Roboto Condensed" pitchFamily="2" charset="0"/>
                <a:ea typeface="Roboto Condensed" pitchFamily="2" charset="0"/>
              </a:rPr>
              <a:t>Día del Arquitecto – 27 de noviembre 2021</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3 Rectángulo">
            <a:extLst>
              <a:ext uri="{FF2B5EF4-FFF2-40B4-BE49-F238E27FC236}">
                <a16:creationId xmlns:a16="http://schemas.microsoft.com/office/drawing/2014/main" id="{D6717018-3806-46DB-8026-60BC76952932}"/>
              </a:ext>
            </a:extLst>
          </p:cNvPr>
          <p:cNvSpPr/>
          <p:nvPr/>
        </p:nvSpPr>
        <p:spPr>
          <a:xfrm>
            <a:off x="7109386" y="1797242"/>
            <a:ext cx="5051188" cy="3539430"/>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1600" dirty="0"/>
              <a:t>El pasado sábado, se celebró el Día del Arquitecto en la Facultad de Arquitectura, Diseño y Urbanismo (FADU). El festejo incluyó la inauguración de una exposición, homenajes a arquitectos con 25 y 50 años de egresados y premiaciones del Concurso de Obra Realizada.</a:t>
            </a:r>
          </a:p>
          <a:p>
            <a:endParaRPr lang="es-AR" sz="1600" dirty="0"/>
          </a:p>
          <a:p>
            <a:r>
              <a:rPr lang="es-AR" sz="1600" dirty="0"/>
              <a:t>Coincidiendo con la conmemoración de la inauguración de la Facultad de Arquitectura en nuestro país, tuvo lugar el evento organizado por la Sociedad de Arquitectos del Uruguay. Un espacio de encuentro, valorización a la trayectoria y muestra del trabajo realizado por colegas de la profesión.</a:t>
            </a:r>
          </a:p>
          <a:p>
            <a:endParaRPr lang="es-AR" sz="1600" dirty="0"/>
          </a:p>
          <a:p>
            <a:r>
              <a:rPr lang="es-AR" sz="1600" dirty="0"/>
              <a:t>Homenaje a arquitectos con 25 y 50 años de egresados</a:t>
            </a:r>
          </a:p>
        </p:txBody>
      </p:sp>
      <p:pic>
        <p:nvPicPr>
          <p:cNvPr id="4" name="Picture 3">
            <a:extLst>
              <a:ext uri="{FF2B5EF4-FFF2-40B4-BE49-F238E27FC236}">
                <a16:creationId xmlns:a16="http://schemas.microsoft.com/office/drawing/2014/main" id="{61DF662C-C590-4778-984C-23889657B464}"/>
              </a:ext>
            </a:extLst>
          </p:cNvPr>
          <p:cNvPicPr>
            <a:picLocks noChangeAspect="1"/>
          </p:cNvPicPr>
          <p:nvPr/>
        </p:nvPicPr>
        <p:blipFill rotWithShape="1">
          <a:blip r:embed="rId3"/>
          <a:srcRect l="11830" t="26255" r="33660" b="17007"/>
          <a:stretch/>
        </p:blipFill>
        <p:spPr>
          <a:xfrm>
            <a:off x="744070" y="1669227"/>
            <a:ext cx="6271052" cy="3671692"/>
          </a:xfrm>
          <a:prstGeom prst="rect">
            <a:avLst/>
          </a:prstGeom>
        </p:spPr>
      </p:pic>
      <p:sp>
        <p:nvSpPr>
          <p:cNvPr id="12" name="CuadroTexto 9">
            <a:extLst>
              <a:ext uri="{FF2B5EF4-FFF2-40B4-BE49-F238E27FC236}">
                <a16:creationId xmlns:a16="http://schemas.microsoft.com/office/drawing/2014/main" id="{31E6267F-797E-44DF-B482-EE2051A109CD}"/>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2288183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64</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8151590"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Área Gremial   l   Exposición y Entrega de Premios </a:t>
            </a:r>
            <a:r>
              <a:rPr lang="es-AR" b="1" dirty="0">
                <a:solidFill>
                  <a:srgbClr val="C00000"/>
                </a:solidFill>
                <a:latin typeface="Roboto Condensed" pitchFamily="2" charset="0"/>
                <a:ea typeface="Roboto Condensed" pitchFamily="2" charset="0"/>
              </a:rPr>
              <a:t>Concurso de Obra de Obra Realizada</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B36B009-E46B-431B-BDA4-4563449E091C}"/>
              </a:ext>
            </a:extLst>
          </p:cNvPr>
          <p:cNvPicPr>
            <a:picLocks noChangeAspect="1"/>
          </p:cNvPicPr>
          <p:nvPr/>
        </p:nvPicPr>
        <p:blipFill rotWithShape="1">
          <a:blip r:embed="rId3"/>
          <a:srcRect l="30541" t="19984" r="30490" b="31546"/>
          <a:stretch/>
        </p:blipFill>
        <p:spPr>
          <a:xfrm>
            <a:off x="752284" y="1542399"/>
            <a:ext cx="5930629" cy="4149279"/>
          </a:xfrm>
          <a:prstGeom prst="rect">
            <a:avLst/>
          </a:prstGeom>
        </p:spPr>
      </p:pic>
      <p:sp>
        <p:nvSpPr>
          <p:cNvPr id="13" name="TextBox 12">
            <a:extLst>
              <a:ext uri="{FF2B5EF4-FFF2-40B4-BE49-F238E27FC236}">
                <a16:creationId xmlns:a16="http://schemas.microsoft.com/office/drawing/2014/main" id="{9E852A04-D168-4EE9-A48D-3E41909DAA07}"/>
              </a:ext>
            </a:extLst>
          </p:cNvPr>
          <p:cNvSpPr txBox="1"/>
          <p:nvPr/>
        </p:nvSpPr>
        <p:spPr>
          <a:xfrm>
            <a:off x="6759019" y="1489483"/>
            <a:ext cx="4680697" cy="4278094"/>
          </a:xfrm>
          <a:prstGeom prst="rect">
            <a:avLst/>
          </a:prstGeom>
        </p:spPr>
        <p:txBody>
          <a:bodyPr wrap="square">
            <a:spAutoFit/>
          </a:bodyPr>
          <a:lstStyle>
            <a:defPPr>
              <a:defRPr lang="es-UY"/>
            </a:defPPr>
            <a:lvl1pPr>
              <a:defRPr sz="1600"/>
            </a:lvl1pPr>
          </a:lstStyle>
          <a:p>
            <a:r>
              <a:rPr lang="es-AR" dirty="0"/>
              <a:t>Con la publicación de fallos y la ceremonia de premiaciones para los ganadores del Concurso tendrá su cierre el Día del Arquitecto.</a:t>
            </a:r>
          </a:p>
          <a:p>
            <a:r>
              <a:rPr lang="es-AR" dirty="0"/>
              <a:t>Desde sus comienzos cumplía con los objetivos de alcanzar una amplia participación y contemplar diversas locaciones en el territorio nacional para lograr la mayor equidad territorial. Durante la selección, como durante todo el proceso, los integrantes del equipo asesor del Concurso funcionaron como apoyo para el impulso del proyecto. Entre sus integrantes se encontraron el Arq. Juan A. </a:t>
            </a:r>
            <a:r>
              <a:rPr lang="es-AR" dirty="0" err="1"/>
              <a:t>Articardi</a:t>
            </a:r>
            <a:r>
              <a:rPr lang="es-AR" dirty="0"/>
              <a:t>, Arq. Cristina Bausero, y Arq. Salvador Schelotto. </a:t>
            </a:r>
          </a:p>
          <a:p>
            <a:r>
              <a:rPr lang="es-AR" dirty="0"/>
              <a:t>Este año las obras que se consideraron fueron las realizadas entre 2014 y 2020. Proyectos de entre los cuales el jurado designado seleccionaría los ganadores de las siete categorías presentadas: </a:t>
            </a:r>
          </a:p>
        </p:txBody>
      </p:sp>
      <p:sp>
        <p:nvSpPr>
          <p:cNvPr id="12" name="CuadroTexto 9">
            <a:extLst>
              <a:ext uri="{FF2B5EF4-FFF2-40B4-BE49-F238E27FC236}">
                <a16:creationId xmlns:a16="http://schemas.microsoft.com/office/drawing/2014/main" id="{7AAB90F8-DE43-4EFA-B874-CF5A4BB4E9E5}"/>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Tree>
    <p:extLst>
      <p:ext uri="{BB962C8B-B14F-4D97-AF65-F5344CB8AC3E}">
        <p14:creationId xmlns:p14="http://schemas.microsoft.com/office/powerpoint/2010/main" val="37304686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D12D74-A6A6-B546-B465-00CF955C2714}"/>
              </a:ext>
            </a:extLst>
          </p:cNvPr>
          <p:cNvPicPr>
            <a:picLocks noChangeAspect="1"/>
          </p:cNvPicPr>
          <p:nvPr/>
        </p:nvPicPr>
        <p:blipFill>
          <a:blip r:embed="rId2"/>
          <a:stretch>
            <a:fillRect/>
          </a:stretch>
        </p:blipFill>
        <p:spPr>
          <a:xfrm>
            <a:off x="5082615" y="6219188"/>
            <a:ext cx="2026771" cy="325048"/>
          </a:xfrm>
          <a:prstGeom prst="rect">
            <a:avLst/>
          </a:prstGeom>
        </p:spPr>
      </p:pic>
      <p:pic>
        <p:nvPicPr>
          <p:cNvPr id="15" name="Imagen 14">
            <a:extLst>
              <a:ext uri="{FF2B5EF4-FFF2-40B4-BE49-F238E27FC236}">
                <a16:creationId xmlns:a16="http://schemas.microsoft.com/office/drawing/2014/main" id="{78F64FEB-07D5-6D41-A6B8-D8DD058A9DD2}"/>
              </a:ext>
            </a:extLst>
          </p:cNvPr>
          <p:cNvPicPr>
            <a:picLocks noChangeAspect="1"/>
          </p:cNvPicPr>
          <p:nvPr/>
        </p:nvPicPr>
        <p:blipFill>
          <a:blip r:embed="rId3"/>
          <a:stretch>
            <a:fillRect/>
          </a:stretch>
        </p:blipFill>
        <p:spPr>
          <a:xfrm>
            <a:off x="0" y="0"/>
            <a:ext cx="12192000" cy="6108700"/>
          </a:xfrm>
          <a:prstGeom prst="rect">
            <a:avLst/>
          </a:prstGeom>
        </p:spPr>
      </p:pic>
      <p:cxnSp>
        <p:nvCxnSpPr>
          <p:cNvPr id="18" name="Conector recto 17">
            <a:extLst>
              <a:ext uri="{FF2B5EF4-FFF2-40B4-BE49-F238E27FC236}">
                <a16:creationId xmlns:a16="http://schemas.microsoft.com/office/drawing/2014/main" id="{7181B62E-8A40-674D-8FE0-2097BA41FABD}"/>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56FDF66-8CB2-2C44-9146-DD2FDEC343CF}"/>
              </a:ext>
            </a:extLst>
          </p:cNvPr>
          <p:cNvSpPr txBox="1"/>
          <p:nvPr/>
        </p:nvSpPr>
        <p:spPr>
          <a:xfrm>
            <a:off x="931898" y="4576898"/>
            <a:ext cx="4724627" cy="646331"/>
          </a:xfrm>
          <a:prstGeom prst="rect">
            <a:avLst/>
          </a:prstGeom>
          <a:noFill/>
        </p:spPr>
        <p:txBody>
          <a:bodyPr wrap="none" rtlCol="0">
            <a:spAutoFit/>
          </a:bodyPr>
          <a:lstStyle/>
          <a:p>
            <a:r>
              <a:rPr lang="es-UY" sz="3600" b="1" dirty="0">
                <a:solidFill>
                  <a:schemeClr val="bg1"/>
                </a:solidFill>
                <a:latin typeface="Roboto" pitchFamily="2" charset="0"/>
                <a:ea typeface="Roboto" pitchFamily="2" charset="0"/>
              </a:rPr>
              <a:t>Inversiones y mejoras</a:t>
            </a:r>
          </a:p>
        </p:txBody>
      </p:sp>
    </p:spTree>
    <p:extLst>
      <p:ext uri="{BB962C8B-B14F-4D97-AF65-F5344CB8AC3E}">
        <p14:creationId xmlns:p14="http://schemas.microsoft.com/office/powerpoint/2010/main" val="2426923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66</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892960"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Institucional     l   </a:t>
            </a:r>
            <a:r>
              <a:rPr lang="es-ES" b="1" dirty="0">
                <a:solidFill>
                  <a:srgbClr val="C00000"/>
                </a:solidFill>
                <a:latin typeface="Roboto Condensed" pitchFamily="2" charset="0"/>
                <a:ea typeface="Roboto Condensed" pitchFamily="2" charset="0"/>
              </a:rPr>
              <a:t>Iluminación de fachada/Reforma 2019/2020</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88" y="2069575"/>
            <a:ext cx="5805445" cy="3901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3 Rectángulo">
            <a:extLst>
              <a:ext uri="{FF2B5EF4-FFF2-40B4-BE49-F238E27FC236}">
                <a16:creationId xmlns:a16="http://schemas.microsoft.com/office/drawing/2014/main" id="{9C1C700D-F534-4B0C-BA8A-75DB4A34930B}"/>
              </a:ext>
            </a:extLst>
          </p:cNvPr>
          <p:cNvSpPr/>
          <p:nvPr/>
        </p:nvSpPr>
        <p:spPr>
          <a:xfrm>
            <a:off x="6678141" y="2111547"/>
            <a:ext cx="5432413" cy="1477328"/>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dirty="0"/>
              <a:t>En el período 2018-2019 se consolido la mejora de la sede, con cambios sustanciales en Fachada y Planta Alta </a:t>
            </a:r>
          </a:p>
          <a:p>
            <a:endParaRPr lang="es-AR" dirty="0"/>
          </a:p>
          <a:p>
            <a:r>
              <a:rPr lang="es-AR" dirty="0"/>
              <a:t>Se generaron salas para </a:t>
            </a:r>
            <a:r>
              <a:rPr lang="es-AR" dirty="0" err="1"/>
              <a:t>Cowork</a:t>
            </a:r>
            <a:r>
              <a:rPr lang="es-AR" dirty="0"/>
              <a:t>, a partir de 2019</a:t>
            </a:r>
          </a:p>
          <a:p>
            <a:r>
              <a:rPr lang="es-AR" dirty="0"/>
              <a:t>.</a:t>
            </a:r>
          </a:p>
        </p:txBody>
      </p:sp>
    </p:spTree>
    <p:extLst>
      <p:ext uri="{BB962C8B-B14F-4D97-AF65-F5344CB8AC3E}">
        <p14:creationId xmlns:p14="http://schemas.microsoft.com/office/powerpoint/2010/main" val="211334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67</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9642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2018-2020</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3801041" cy="1477328"/>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Institucional     l   </a:t>
            </a:r>
            <a:r>
              <a:rPr lang="es-ES" b="1" dirty="0">
                <a:solidFill>
                  <a:srgbClr val="C00000"/>
                </a:solidFill>
                <a:latin typeface="Roboto Condensed" pitchFamily="2" charset="0"/>
                <a:ea typeface="Roboto Condensed" pitchFamily="2" charset="0"/>
              </a:rPr>
              <a:t>Proyecto  Planta Baja</a:t>
            </a:r>
          </a:p>
          <a:p>
            <a:endParaRPr lang="es-ES" dirty="0">
              <a:latin typeface="Roboto Condensed" pitchFamily="2" charset="0"/>
              <a:ea typeface="Roboto Condensed" pitchFamily="2" charset="0"/>
            </a:endParaRPr>
          </a:p>
          <a:p>
            <a:r>
              <a:rPr lang="es-ES" dirty="0">
                <a:latin typeface="Roboto Condensed" pitchFamily="2" charset="0"/>
                <a:ea typeface="Roboto Condensed" pitchFamily="2" charset="0"/>
              </a:rPr>
              <a:t>Proyecto 2019</a:t>
            </a:r>
          </a:p>
          <a:p>
            <a:r>
              <a:rPr lang="es-ES" dirty="0">
                <a:latin typeface="Roboto Condensed" pitchFamily="2" charset="0"/>
                <a:ea typeface="Roboto Condensed" pitchFamily="2" charset="0"/>
              </a:rPr>
              <a:t>Aprobado por Directiva 2021</a:t>
            </a:r>
          </a:p>
          <a:p>
            <a:r>
              <a:rPr lang="es-ES" dirty="0">
                <a:latin typeface="Roboto Condensed" pitchFamily="2" charset="0"/>
                <a:ea typeface="Roboto Condensed" pitchFamily="2" charset="0"/>
              </a:rPr>
              <a:t>Ejecución prevista 2022</a:t>
            </a:r>
            <a:endParaRPr lang="es-UY" dirty="0">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3078" name="Picture 6" descr="C:\Users\NM\Documents\0-NA\OTROS\CLIENTES\19- SITIO\2- SAU\04 - SAU reforma\renders\plantabaja 4\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425" y="1588758"/>
            <a:ext cx="8205846" cy="4102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9792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68</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9642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2018-2020</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3709092"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Institucional     l   </a:t>
            </a:r>
            <a:r>
              <a:rPr lang="es-ES" b="1" dirty="0">
                <a:solidFill>
                  <a:srgbClr val="C00000"/>
                </a:solidFill>
                <a:latin typeface="Roboto Condensed" pitchFamily="2" charset="0"/>
                <a:ea typeface="Roboto Condensed" pitchFamily="2" charset="0"/>
              </a:rPr>
              <a:t>Proyecto  Planta Baja</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752284" y="1680553"/>
            <a:ext cx="10573265" cy="4283155"/>
            <a:chOff x="358588" y="1680553"/>
            <a:chExt cx="10573265" cy="4283155"/>
          </a:xfrm>
        </p:grpSpPr>
        <p:pic>
          <p:nvPicPr>
            <p:cNvPr id="3074" name="Picture 2" descr="C:\Users\NM\Documents\0-NA\OTROS\CLIENTES\19- SITIO\2- SAU\04 - SAU reforma\renders\plantabaja 4\cam1 viej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88" y="1680553"/>
              <a:ext cx="5258829" cy="210353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NM\Documents\0-NA\OTROS\CLIENTES\19- SITIO\2- SAU\04 - SAU reforma\renders\plantabaja 4\ca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89" y="3860177"/>
              <a:ext cx="5258828" cy="21035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NM\Documents\0-NA\OTROS\CLIENTES\19- SITIO\2- SAU\04 - SAU reforma\renders\plantabaja 4\cam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2948" y="3868161"/>
              <a:ext cx="5218905" cy="208756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NM\Documents\0-NA\OTROS\CLIENTES\19- SITIO\2- SAU\04 - SAU reforma\renders\plantabaja 4\cam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2948" y="1680553"/>
              <a:ext cx="5218905" cy="20875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3567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69</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9642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2018-2020</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4026487"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Institucional     l   </a:t>
            </a:r>
            <a:r>
              <a:rPr lang="es-ES" b="1" dirty="0">
                <a:solidFill>
                  <a:srgbClr val="C00000"/>
                </a:solidFill>
                <a:latin typeface="Roboto Condensed" pitchFamily="2" charset="0"/>
                <a:ea typeface="Roboto Condensed" pitchFamily="2" charset="0"/>
              </a:rPr>
              <a:t>Proyecto  Salon de Actos</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5122" name="Picture 2" descr="C:\Users\NM\Documents\0-NA\OTROS\CLIENTES\19- SITIO\2- SAU\04 - SAU reforma\renders\plantabaja 4\05.jpg"/>
          <p:cNvPicPr>
            <a:picLocks noChangeAspect="1" noChangeArrowheads="1"/>
          </p:cNvPicPr>
          <p:nvPr/>
        </p:nvPicPr>
        <p:blipFill rotWithShape="1">
          <a:blip r:embed="rId3">
            <a:extLst>
              <a:ext uri="{28A0092B-C50C-407E-A947-70E740481C1C}">
                <a14:useLocalDpi xmlns:a14="http://schemas.microsoft.com/office/drawing/2010/main" val="0"/>
              </a:ext>
            </a:extLst>
          </a:blip>
          <a:srcRect t="18637" b="9004"/>
          <a:stretch/>
        </p:blipFill>
        <p:spPr bwMode="auto">
          <a:xfrm>
            <a:off x="365896" y="2220686"/>
            <a:ext cx="11369281"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81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7</a:t>
            </a:fld>
            <a:endParaRPr lang="es-UY" dirty="0">
              <a:solidFill>
                <a:schemeClr val="bg1">
                  <a:lumMod val="50000"/>
                </a:schemeClr>
              </a:solidFill>
              <a:latin typeface="Roboto" pitchFamily="2" charset="0"/>
              <a:ea typeface="Roboto" pitchFamily="2" charset="0"/>
            </a:endParaRPr>
          </a:p>
        </p:txBody>
      </p:sp>
      <p:sp>
        <p:nvSpPr>
          <p:cNvPr id="11" name="CuadroTexto 10">
            <a:extLst>
              <a:ext uri="{FF2B5EF4-FFF2-40B4-BE49-F238E27FC236}">
                <a16:creationId xmlns:a16="http://schemas.microsoft.com/office/drawing/2014/main" id="{7049F3D9-79D4-1F47-8A82-4F12E8E0D289}"/>
              </a:ext>
            </a:extLst>
          </p:cNvPr>
          <p:cNvSpPr txBox="1"/>
          <p:nvPr/>
        </p:nvSpPr>
        <p:spPr>
          <a:xfrm>
            <a:off x="654907" y="540854"/>
            <a:ext cx="5020926" cy="369332"/>
          </a:xfrm>
          <a:prstGeom prst="rect">
            <a:avLst/>
          </a:prstGeom>
          <a:noFill/>
        </p:spPr>
        <p:txBody>
          <a:bodyPr wrap="none" rtlCol="0">
            <a:spAutoFit/>
          </a:bodyPr>
          <a:lstStyle/>
          <a:p>
            <a:r>
              <a:rPr lang="es-MX" b="1" dirty="0">
                <a:solidFill>
                  <a:srgbClr val="C00000"/>
                </a:solidFill>
                <a:latin typeface="Roboto" pitchFamily="2" charset="0"/>
                <a:ea typeface="Roboto" pitchFamily="2" charset="0"/>
              </a:rPr>
              <a:t>A</a:t>
            </a:r>
            <a:r>
              <a:rPr lang="es-UY" b="1" dirty="0" err="1">
                <a:solidFill>
                  <a:srgbClr val="C00000"/>
                </a:solidFill>
                <a:latin typeface="Roboto" pitchFamily="2" charset="0"/>
                <a:ea typeface="Roboto" pitchFamily="2" charset="0"/>
              </a:rPr>
              <a:t>cciones</a:t>
            </a:r>
            <a:r>
              <a:rPr lang="es-UY" b="1" dirty="0">
                <a:solidFill>
                  <a:srgbClr val="C00000"/>
                </a:solidFill>
                <a:latin typeface="Roboto" pitchFamily="2" charset="0"/>
                <a:ea typeface="Roboto" pitchFamily="2" charset="0"/>
              </a:rPr>
              <a:t> para seguir avanzando, hoja de ruta</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654907" y="1269903"/>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3D9B741F-29B1-4C1A-9F3C-45A108244109}"/>
              </a:ext>
            </a:extLst>
          </p:cNvPr>
          <p:cNvSpPr txBox="1"/>
          <p:nvPr/>
        </p:nvSpPr>
        <p:spPr>
          <a:xfrm>
            <a:off x="654907" y="-22596816"/>
            <a:ext cx="8492967" cy="1888209"/>
          </a:xfrm>
          <a:prstGeom prst="rect">
            <a:avLst/>
          </a:prstGeom>
          <a:noFill/>
        </p:spPr>
        <p:txBody>
          <a:bodyPr wrap="square">
            <a:spAutoFit/>
          </a:bodyPr>
          <a:lstStyle/>
          <a:p>
            <a:pPr>
              <a:lnSpc>
                <a:spcPct val="106000"/>
              </a:lnSpc>
              <a:spcBef>
                <a:spcPts val="500"/>
              </a:spcBef>
              <a:spcAft>
                <a:spcPts val="800"/>
              </a:spcAft>
            </a:pPr>
            <a:r>
              <a:rPr lang="es-ES" sz="2000" kern="150" dirty="0">
                <a:solidFill>
                  <a:srgbClr val="000000"/>
                </a:solidFill>
                <a:effectLst/>
                <a:latin typeface="Helvetica" panose="020B0604020202020204" pitchFamily="34" charset="0"/>
                <a:ea typeface="Calibri" panose="020F0502020204030204" pitchFamily="34" charset="0"/>
                <a:cs typeface="Arial Unicode MS"/>
              </a:rPr>
              <a:t> </a:t>
            </a:r>
          </a:p>
          <a:p>
            <a:pPr>
              <a:spcBef>
                <a:spcPts val="500"/>
              </a:spcBef>
              <a:spcAft>
                <a:spcPts val="500"/>
              </a:spcAft>
            </a:pPr>
            <a:endParaRPr lang="es-UY" sz="2000" kern="150" dirty="0">
              <a:solidFill>
                <a:srgbClr val="000000"/>
              </a:solidFill>
              <a:effectLst/>
              <a:latin typeface="Helvetica" panose="020B0604020202020204" pitchFamily="34" charset="0"/>
              <a:ea typeface="Calibri" panose="020F0502020204030204" pitchFamily="34" charset="0"/>
              <a:cs typeface="Arial Unicode MS"/>
            </a:endParaRPr>
          </a:p>
          <a:p>
            <a:pPr>
              <a:spcBef>
                <a:spcPts val="500"/>
              </a:spcBef>
              <a:spcAft>
                <a:spcPts val="500"/>
              </a:spcAft>
            </a:pPr>
            <a:r>
              <a:rPr lang="es-ES" sz="2400" kern="150" dirty="0">
                <a:effectLst/>
                <a:latin typeface="Times New Roman" panose="02020603050405020304" pitchFamily="18" charset="0"/>
                <a:ea typeface="Times New Roman" panose="02020603050405020304" pitchFamily="18" charset="0"/>
              </a:rPr>
              <a:t> </a:t>
            </a:r>
            <a:endParaRPr lang="es-UY" sz="2400" kern="150" dirty="0">
              <a:effectLst/>
              <a:latin typeface="Times New Roman" panose="02020603050405020304" pitchFamily="18" charset="0"/>
              <a:ea typeface="Times New Roman" panose="02020603050405020304" pitchFamily="18" charset="0"/>
            </a:endParaRPr>
          </a:p>
          <a:p>
            <a:pPr>
              <a:spcBef>
                <a:spcPts val="500"/>
              </a:spcBef>
              <a:spcAft>
                <a:spcPts val="500"/>
              </a:spcAft>
            </a:pPr>
            <a:endParaRPr lang="es-UY" sz="2400" kern="150" dirty="0">
              <a:effectLst/>
              <a:latin typeface="OpenSymbol"/>
              <a:ea typeface="OpenSymbol"/>
              <a:cs typeface="OpenSymbol"/>
            </a:endParaRPr>
          </a:p>
        </p:txBody>
      </p:sp>
      <p:sp>
        <p:nvSpPr>
          <p:cNvPr id="13" name="CuadroTexto 12">
            <a:extLst>
              <a:ext uri="{FF2B5EF4-FFF2-40B4-BE49-F238E27FC236}">
                <a16:creationId xmlns:a16="http://schemas.microsoft.com/office/drawing/2014/main" id="{9AE51D42-5885-40AD-AFCF-74E044F01487}"/>
              </a:ext>
            </a:extLst>
          </p:cNvPr>
          <p:cNvSpPr txBox="1"/>
          <p:nvPr/>
        </p:nvSpPr>
        <p:spPr>
          <a:xfrm>
            <a:off x="540606" y="1231472"/>
            <a:ext cx="10317893" cy="4370427"/>
          </a:xfrm>
          <a:prstGeom prst="rect">
            <a:avLst/>
          </a:prstGeom>
          <a:noFill/>
        </p:spPr>
        <p:txBody>
          <a:bodyPr wrap="square">
            <a:spAutoFit/>
          </a:bodyPr>
          <a:lstStyle/>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s-ES" sz="2400" b="0" i="0" u="none" strike="noStrike" kern="1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s-UY" sz="2400" b="0" i="0" u="none" strike="noStrike" kern="1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1"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Colegiación </a:t>
            </a: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 Seguir trabajando comprometidamente para lograr que el Parlamento apruebe el proyecto de Colegiación para los Arquitectos</a:t>
            </a: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1"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Normativa Nacional y Departamental</a:t>
            </a: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  participación y seguimiento/Congreso de Intendentes</a:t>
            </a: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1"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SAU Conecta </a:t>
            </a:r>
            <a:r>
              <a:rPr kumimoji="0" lang="es-ES" sz="180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Retomar </a:t>
            </a: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con fuerza los encuentros nacionales y el programa SAU Conecta para la integración y participación</a:t>
            </a: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1"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Comunicación y difusión institucional.</a:t>
            </a: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 Seguir trabajando para tener mayor presencia de SAU en los medios, y consolidar la presencia en redes. </a:t>
            </a:r>
            <a:r>
              <a:rPr kumimoji="0" lang="es-ES" sz="2400" b="0" i="0" u="none" strike="noStrike" kern="1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s-UY" sz="2400" b="0" i="0" u="none" strike="noStrike" kern="1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1"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Formación continua </a:t>
            </a: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Seguir mejorando la cantidad y calidad de los cursos SAU, apuntando a ofrecer conocimiento teórico y  práctico para la mejora y actualización profesional.</a:t>
            </a: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Times New Roman" panose="02020603050405020304" pitchFamily="18" charset="0"/>
                <a:cs typeface="+mn-cs"/>
              </a:rPr>
              <a:t> </a:t>
            </a:r>
            <a:endParaRPr kumimoji="0" lang="es-UY" sz="2400" b="0" i="0" u="none" strike="noStrike" kern="15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es-ES" sz="1800" b="1"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Promover Concurso Nacional </a:t>
            </a:r>
            <a:r>
              <a:rPr kumimoji="0" lang="es-ES" sz="1800" b="0" i="0" u="none" strike="noStrike" kern="150" cap="none" spc="0" normalizeH="0" baseline="0" noProof="0" dirty="0">
                <a:ln>
                  <a:noFill/>
                </a:ln>
                <a:solidFill>
                  <a:srgbClr val="3A3A3A"/>
                </a:solidFill>
                <a:effectLst/>
                <a:uLnTx/>
                <a:uFillTx/>
                <a:latin typeface="Helvetica" panose="020B0604020202020204" pitchFamily="34" charset="0"/>
                <a:ea typeface="OpenSymbol"/>
                <a:cs typeface="OpenSymbol"/>
              </a:rPr>
              <a:t>anual sobre  Arquitectura, Diseño y Urbanismo- Concurso Obra Realizada/  Congreso arquitectura y urbanismo</a:t>
            </a:r>
            <a:endParaRPr lang="es-UY" dirty="0"/>
          </a:p>
        </p:txBody>
      </p:sp>
    </p:spTree>
    <p:extLst>
      <p:ext uri="{BB962C8B-B14F-4D97-AF65-F5344CB8AC3E}">
        <p14:creationId xmlns:p14="http://schemas.microsoft.com/office/powerpoint/2010/main" val="10964768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70</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9642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2018-2020</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4026487"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Institucional     l   </a:t>
            </a:r>
            <a:r>
              <a:rPr lang="es-ES" b="1" dirty="0">
                <a:solidFill>
                  <a:srgbClr val="C00000"/>
                </a:solidFill>
                <a:latin typeface="Roboto Condensed" pitchFamily="2" charset="0"/>
                <a:ea typeface="Roboto Condensed" pitchFamily="2" charset="0"/>
              </a:rPr>
              <a:t>Proyecto  Salon de Actos</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371598" y="1695332"/>
            <a:ext cx="9239557" cy="4062413"/>
            <a:chOff x="661915" y="1695332"/>
            <a:chExt cx="9239557" cy="4062413"/>
          </a:xfrm>
        </p:grpSpPr>
        <p:pic>
          <p:nvPicPr>
            <p:cNvPr id="4098" name="Picture 2" descr="C:\Users\NM\Documents\0-NA\OTROS\CLIENTES\19- SITIO\2- SAU\04 - SAU reforma\renders\plantabaja 4\cam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15" y="1695333"/>
              <a:ext cx="4572001" cy="406241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NM\Documents\0-NA\OTROS\CLIENTES\19- SITIO\2- SAU\04 - SAU reforma\renders\plantabaja 4\cam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472" y="1695332"/>
              <a:ext cx="4572000" cy="40624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86198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D12D74-A6A6-B546-B465-00CF955C2714}"/>
              </a:ext>
            </a:extLst>
          </p:cNvPr>
          <p:cNvPicPr>
            <a:picLocks noChangeAspect="1"/>
          </p:cNvPicPr>
          <p:nvPr/>
        </p:nvPicPr>
        <p:blipFill>
          <a:blip r:embed="rId2"/>
          <a:stretch>
            <a:fillRect/>
          </a:stretch>
        </p:blipFill>
        <p:spPr>
          <a:xfrm>
            <a:off x="5082615" y="6219188"/>
            <a:ext cx="2026771" cy="325048"/>
          </a:xfrm>
          <a:prstGeom prst="rect">
            <a:avLst/>
          </a:prstGeom>
        </p:spPr>
      </p:pic>
      <p:pic>
        <p:nvPicPr>
          <p:cNvPr id="15" name="Imagen 14">
            <a:extLst>
              <a:ext uri="{FF2B5EF4-FFF2-40B4-BE49-F238E27FC236}">
                <a16:creationId xmlns:a16="http://schemas.microsoft.com/office/drawing/2014/main" id="{78F64FEB-07D5-6D41-A6B8-D8DD058A9DD2}"/>
              </a:ext>
            </a:extLst>
          </p:cNvPr>
          <p:cNvPicPr>
            <a:picLocks noChangeAspect="1"/>
          </p:cNvPicPr>
          <p:nvPr/>
        </p:nvPicPr>
        <p:blipFill>
          <a:blip r:embed="rId3"/>
          <a:stretch>
            <a:fillRect/>
          </a:stretch>
        </p:blipFill>
        <p:spPr>
          <a:xfrm>
            <a:off x="0" y="0"/>
            <a:ext cx="12192000" cy="6108700"/>
          </a:xfrm>
          <a:prstGeom prst="rect">
            <a:avLst/>
          </a:prstGeom>
        </p:spPr>
      </p:pic>
      <p:cxnSp>
        <p:nvCxnSpPr>
          <p:cNvPr id="18" name="Conector recto 17">
            <a:extLst>
              <a:ext uri="{FF2B5EF4-FFF2-40B4-BE49-F238E27FC236}">
                <a16:creationId xmlns:a16="http://schemas.microsoft.com/office/drawing/2014/main" id="{7181B62E-8A40-674D-8FE0-2097BA41FABD}"/>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56FDF66-8CB2-2C44-9146-DD2FDEC343CF}"/>
              </a:ext>
            </a:extLst>
          </p:cNvPr>
          <p:cNvSpPr txBox="1"/>
          <p:nvPr/>
        </p:nvSpPr>
        <p:spPr>
          <a:xfrm>
            <a:off x="752284" y="4007405"/>
            <a:ext cx="4585422" cy="646331"/>
          </a:xfrm>
          <a:prstGeom prst="rect">
            <a:avLst/>
          </a:prstGeom>
          <a:noFill/>
        </p:spPr>
        <p:txBody>
          <a:bodyPr wrap="none" rtlCol="0">
            <a:spAutoFit/>
          </a:bodyPr>
          <a:lstStyle/>
          <a:p>
            <a:r>
              <a:rPr lang="es-UY" sz="3600" b="1" dirty="0">
                <a:solidFill>
                  <a:schemeClr val="bg1"/>
                </a:solidFill>
                <a:latin typeface="Roboto" pitchFamily="2" charset="0"/>
                <a:ea typeface="Roboto" pitchFamily="2" charset="0"/>
              </a:rPr>
              <a:t>Concursos y Premios</a:t>
            </a:r>
          </a:p>
        </p:txBody>
      </p:sp>
    </p:spTree>
    <p:extLst>
      <p:ext uri="{BB962C8B-B14F-4D97-AF65-F5344CB8AC3E}">
        <p14:creationId xmlns:p14="http://schemas.microsoft.com/office/powerpoint/2010/main" val="3984841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132" y="1591081"/>
            <a:ext cx="5889740" cy="327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3"/>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72</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50077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8493544" cy="369332"/>
          </a:xfrm>
          <a:prstGeom prst="rect">
            <a:avLst/>
          </a:prstGeom>
          <a:noFill/>
        </p:spPr>
        <p:txBody>
          <a:bodyPr wrap="none" rtlCol="0">
            <a:spAutoFit/>
          </a:bodyPr>
          <a:lstStyle/>
          <a:p>
            <a:r>
              <a:rPr lang="es-UY" b="1" dirty="0">
                <a:solidFill>
                  <a:srgbClr val="C00000"/>
                </a:solidFill>
                <a:latin typeface="Roboto Condensed" pitchFamily="2" charset="0"/>
                <a:ea typeface="Roboto Condensed" pitchFamily="2" charset="0"/>
              </a:rPr>
              <a:t>Concursos y Premios    l    </a:t>
            </a:r>
            <a:r>
              <a:rPr lang="es-ES" b="1" dirty="0">
                <a:solidFill>
                  <a:srgbClr val="C00000"/>
                </a:solidFill>
                <a:latin typeface="Roboto Condensed" pitchFamily="2" charset="0"/>
                <a:ea typeface="Roboto Condensed" pitchFamily="2" charset="0"/>
              </a:rPr>
              <a:t>Premios Congreso Panamericano «Somos América en Red» FPAA.</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67"/>
          <a:stretch/>
        </p:blipFill>
        <p:spPr bwMode="auto">
          <a:xfrm>
            <a:off x="358588" y="1489483"/>
            <a:ext cx="5802819" cy="442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25930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73</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541902"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Concursos y Premios    l    Concurso Obra Realizada</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Marcador de contenido 2">
            <a:extLst>
              <a:ext uri="{FF2B5EF4-FFF2-40B4-BE49-F238E27FC236}">
                <a16:creationId xmlns:a16="http://schemas.microsoft.com/office/drawing/2014/main" id="{0BF1E2D5-1287-4B65-8EB4-E48067C2CAE0}"/>
              </a:ext>
            </a:extLst>
          </p:cNvPr>
          <p:cNvPicPr>
            <a:picLocks noGrp="1" noChangeAspect="1"/>
          </p:cNvPicPr>
          <p:nvPr>
            <p:ph idx="1"/>
          </p:nvPr>
        </p:nvPicPr>
        <p:blipFill>
          <a:blip r:embed="rId3"/>
          <a:stretch>
            <a:fillRect/>
          </a:stretch>
        </p:blipFill>
        <p:spPr>
          <a:xfrm>
            <a:off x="705105" y="1657333"/>
            <a:ext cx="5760743" cy="3600465"/>
          </a:xfrm>
          <a:prstGeom prst="rect">
            <a:avLst/>
          </a:prstGeom>
        </p:spPr>
      </p:pic>
      <p:sp>
        <p:nvSpPr>
          <p:cNvPr id="15" name="CuadroTexto 14">
            <a:extLst>
              <a:ext uri="{FF2B5EF4-FFF2-40B4-BE49-F238E27FC236}">
                <a16:creationId xmlns:a16="http://schemas.microsoft.com/office/drawing/2014/main" id="{4C3ED746-7F1E-4C64-8573-AF17D510875A}"/>
              </a:ext>
            </a:extLst>
          </p:cNvPr>
          <p:cNvSpPr txBox="1"/>
          <p:nvPr/>
        </p:nvSpPr>
        <p:spPr>
          <a:xfrm>
            <a:off x="6474060" y="1305343"/>
            <a:ext cx="5359351" cy="4801314"/>
          </a:xfrm>
          <a:prstGeom prst="rect">
            <a:avLst/>
          </a:prstGeom>
          <a:noFill/>
        </p:spPr>
        <p:txBody>
          <a:bodyPr wrap="square">
            <a:spAutoFit/>
          </a:bodyPr>
          <a:lstStyle/>
          <a:p>
            <a:pPr algn="l" fontAlgn="base"/>
            <a:r>
              <a:rPr lang="es-MX" b="0" i="0" dirty="0">
                <a:solidFill>
                  <a:srgbClr val="3A3A3A"/>
                </a:solidFill>
                <a:effectLst/>
                <a:latin typeface="Roboto" panose="02000000000000000000" pitchFamily="2" charset="0"/>
              </a:rPr>
              <a:t>El pasado 27 de noviembre, en el marco del Día del Arquitecto, se realizó la premiación que reconoció obras finalizadas entre 2014 y 2020, en las siguientes categorías:</a:t>
            </a:r>
          </a:p>
          <a:p>
            <a:pPr algn="l" fontAlgn="base"/>
            <a:r>
              <a:rPr lang="es-MX" b="0" i="0" dirty="0">
                <a:solidFill>
                  <a:srgbClr val="3A3A3A"/>
                </a:solidFill>
                <a:effectLst/>
                <a:latin typeface="Roboto" panose="02000000000000000000" pitchFamily="2" charset="0"/>
              </a:rPr>
              <a:t>Categoría 1 – Vivienda familiar, vivienda multifamiliar y edificios híbridos; Categoría 2 – Arquitectura Mínima; Categoría 3 – Edificios de infraestructura cultural, social y equipamientos; Categoría 4 – Terciario. Edificios administrativos, institucionales y corporativos; Categoría 5 – Arquitectura para el trabajo, la producción y los servicios; Categoría 6 – Intervenciones en el patrimonio construido, rehabilitaciones y restauraciones; Categoría 7 – Intervención en el espacio público, proyectos urbanos y proyectos de paisaje.</a:t>
            </a:r>
          </a:p>
          <a:p>
            <a:pPr algn="l" fontAlgn="base"/>
            <a:r>
              <a:rPr lang="es-MX" b="1" dirty="0">
                <a:solidFill>
                  <a:srgbClr val="3A3A3A"/>
                </a:solidFill>
                <a:latin typeface="Roboto" panose="02000000000000000000" pitchFamily="2" charset="0"/>
              </a:rPr>
              <a:t>129 participantes, 34 obras seleccionadas</a:t>
            </a:r>
            <a:endParaRPr lang="es-MX" b="1" i="0" dirty="0">
              <a:solidFill>
                <a:srgbClr val="3A3A3A"/>
              </a:solidFill>
              <a:effectLst/>
              <a:latin typeface="Roboto" panose="02000000000000000000" pitchFamily="2" charset="0"/>
            </a:endParaRPr>
          </a:p>
        </p:txBody>
      </p:sp>
    </p:spTree>
    <p:extLst>
      <p:ext uri="{BB962C8B-B14F-4D97-AF65-F5344CB8AC3E}">
        <p14:creationId xmlns:p14="http://schemas.microsoft.com/office/powerpoint/2010/main" val="1119151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74</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4754828"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Concursos y Premios    l    Mercado Trinidad</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Marcador de contenido 20">
            <a:extLst>
              <a:ext uri="{FF2B5EF4-FFF2-40B4-BE49-F238E27FC236}">
                <a16:creationId xmlns:a16="http://schemas.microsoft.com/office/drawing/2014/main" id="{AB717DB9-5881-425A-AFAA-112D8BB2DD9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640" t="20393" r="34737" b="25015"/>
          <a:stretch/>
        </p:blipFill>
        <p:spPr bwMode="auto">
          <a:xfrm>
            <a:off x="744070" y="1745173"/>
            <a:ext cx="6087389" cy="3690818"/>
          </a:xfrm>
          <a:prstGeom prst="rect">
            <a:avLst/>
          </a:prstGeom>
          <a:ln>
            <a:noFill/>
          </a:ln>
          <a:extLst>
            <a:ext uri="{53640926-AAD7-44D8-BBD7-CCE9431645EC}">
              <a14:shadowObscured xmlns:a14="http://schemas.microsoft.com/office/drawing/2010/main"/>
            </a:ext>
          </a:extLst>
        </p:spPr>
      </p:pic>
      <p:sp>
        <p:nvSpPr>
          <p:cNvPr id="23" name="CuadroTexto 22">
            <a:extLst>
              <a:ext uri="{FF2B5EF4-FFF2-40B4-BE49-F238E27FC236}">
                <a16:creationId xmlns:a16="http://schemas.microsoft.com/office/drawing/2014/main" id="{3D00368B-3432-4BB2-B2D3-811EA62AF186}"/>
              </a:ext>
            </a:extLst>
          </p:cNvPr>
          <p:cNvSpPr txBox="1"/>
          <p:nvPr/>
        </p:nvSpPr>
        <p:spPr>
          <a:xfrm>
            <a:off x="7109386" y="1571180"/>
            <a:ext cx="4759885" cy="3970318"/>
          </a:xfrm>
          <a:prstGeom prst="rect">
            <a:avLst/>
          </a:prstGeom>
          <a:noFill/>
        </p:spPr>
        <p:txBody>
          <a:bodyPr wrap="square">
            <a:spAutoFit/>
          </a:bodyPr>
          <a:lstStyle/>
          <a:p>
            <a:r>
              <a:rPr lang="es-MX" dirty="0"/>
              <a:t>CONCURSO PÚBLICO DE ANTEPROYECTOS ARQUITECTÓNICOS “MERCADO TRINIDAD”</a:t>
            </a:r>
          </a:p>
          <a:p>
            <a:endParaRPr lang="es-MX" dirty="0"/>
          </a:p>
          <a:p>
            <a:r>
              <a:rPr lang="es-MX" dirty="0"/>
              <a:t>Intendencia de Flores – Sociedad de Arquitectos del Uruguay.</a:t>
            </a:r>
          </a:p>
          <a:p>
            <a:endParaRPr lang="es-MX" dirty="0"/>
          </a:p>
          <a:p>
            <a:r>
              <a:rPr lang="es-MX" dirty="0"/>
              <a:t>Apertura del concurso: 10 de noviembre de 2021</a:t>
            </a:r>
          </a:p>
          <a:p>
            <a:r>
              <a:rPr lang="es-MX" dirty="0"/>
              <a:t>Visitas al inmueble: 16 al 10 de diciembre de 2021 / 10:00 a 15:00 horas</a:t>
            </a:r>
          </a:p>
          <a:p>
            <a:r>
              <a:rPr lang="es-MX" dirty="0"/>
              <a:t>Fecha límite para consultas: 05 de diciembre de 2021/ 12:00 horas</a:t>
            </a:r>
          </a:p>
          <a:p>
            <a:r>
              <a:rPr lang="es-MX" dirty="0"/>
              <a:t>Respuestas a consultas: 10 de diciembre de 2021</a:t>
            </a:r>
          </a:p>
          <a:p>
            <a:r>
              <a:rPr lang="es-MX" dirty="0"/>
              <a:t>Recepción de anteproyectos: 20 de diciembre de 2021</a:t>
            </a:r>
            <a:endParaRPr lang="es-UY" dirty="0"/>
          </a:p>
        </p:txBody>
      </p:sp>
    </p:spTree>
    <p:extLst>
      <p:ext uri="{BB962C8B-B14F-4D97-AF65-F5344CB8AC3E}">
        <p14:creationId xmlns:p14="http://schemas.microsoft.com/office/powerpoint/2010/main" val="13786228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75</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3890809"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Concursos y Premios    l    próximos</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3D00368B-3432-4BB2-B2D3-811EA62AF186}"/>
              </a:ext>
            </a:extLst>
          </p:cNvPr>
          <p:cNvSpPr txBox="1"/>
          <p:nvPr/>
        </p:nvSpPr>
        <p:spPr>
          <a:xfrm>
            <a:off x="564030" y="1655715"/>
            <a:ext cx="11116987" cy="3139321"/>
          </a:xfrm>
          <a:prstGeom prst="rect">
            <a:avLst/>
          </a:prstGeom>
          <a:noFill/>
        </p:spPr>
        <p:txBody>
          <a:bodyPr wrap="square">
            <a:spAutoFit/>
          </a:bodyPr>
          <a:lstStyle/>
          <a:p>
            <a:endParaRPr lang="es-MX" dirty="0"/>
          </a:p>
          <a:p>
            <a:endParaRPr lang="es-MX" dirty="0"/>
          </a:p>
          <a:p>
            <a:endParaRPr lang="es-MX" dirty="0"/>
          </a:p>
          <a:p>
            <a:endParaRPr lang="es-MX" dirty="0"/>
          </a:p>
          <a:p>
            <a:r>
              <a:rPr lang="es-MX" dirty="0"/>
              <a:t>Próximos concursos</a:t>
            </a:r>
          </a:p>
          <a:p>
            <a:endParaRPr lang="es-MX" dirty="0"/>
          </a:p>
          <a:p>
            <a:pPr marL="285750" indent="-285750">
              <a:buFont typeface="Arial" panose="020B0604020202020204" pitchFamily="34" charset="0"/>
              <a:buChar char="•"/>
            </a:pPr>
            <a:r>
              <a:rPr lang="es-MX" dirty="0"/>
              <a:t>CONCURSO PÚBLICO DE ANTEPROYECTOS GIMNASIO PAYSANDU – DICIEMBRE 2021</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a:t>CONCURSO Parador del Cerro Intendencia de Montevideo/SAU</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a:t>CONCURSO Malvín Norte UDELAR/ Intendencia Montevideo /SAU</a:t>
            </a:r>
          </a:p>
        </p:txBody>
      </p:sp>
    </p:spTree>
    <p:extLst>
      <p:ext uri="{BB962C8B-B14F-4D97-AF65-F5344CB8AC3E}">
        <p14:creationId xmlns:p14="http://schemas.microsoft.com/office/powerpoint/2010/main" val="294559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D12D74-A6A6-B546-B465-00CF955C2714}"/>
              </a:ext>
            </a:extLst>
          </p:cNvPr>
          <p:cNvPicPr>
            <a:picLocks noChangeAspect="1"/>
          </p:cNvPicPr>
          <p:nvPr/>
        </p:nvPicPr>
        <p:blipFill>
          <a:blip r:embed="rId2"/>
          <a:stretch>
            <a:fillRect/>
          </a:stretch>
        </p:blipFill>
        <p:spPr>
          <a:xfrm>
            <a:off x="5082615" y="6219188"/>
            <a:ext cx="2026771" cy="325048"/>
          </a:xfrm>
          <a:prstGeom prst="rect">
            <a:avLst/>
          </a:prstGeom>
        </p:spPr>
      </p:pic>
      <p:pic>
        <p:nvPicPr>
          <p:cNvPr id="15" name="Imagen 14">
            <a:extLst>
              <a:ext uri="{FF2B5EF4-FFF2-40B4-BE49-F238E27FC236}">
                <a16:creationId xmlns:a16="http://schemas.microsoft.com/office/drawing/2014/main" id="{78F64FEB-07D5-6D41-A6B8-D8DD058A9DD2}"/>
              </a:ext>
            </a:extLst>
          </p:cNvPr>
          <p:cNvPicPr>
            <a:picLocks noChangeAspect="1"/>
          </p:cNvPicPr>
          <p:nvPr/>
        </p:nvPicPr>
        <p:blipFill>
          <a:blip r:embed="rId3"/>
          <a:stretch>
            <a:fillRect/>
          </a:stretch>
        </p:blipFill>
        <p:spPr>
          <a:xfrm>
            <a:off x="0" y="0"/>
            <a:ext cx="12192000" cy="6108700"/>
          </a:xfrm>
          <a:prstGeom prst="rect">
            <a:avLst/>
          </a:prstGeom>
        </p:spPr>
      </p:pic>
      <p:cxnSp>
        <p:nvCxnSpPr>
          <p:cNvPr id="18" name="Conector recto 17">
            <a:extLst>
              <a:ext uri="{FF2B5EF4-FFF2-40B4-BE49-F238E27FC236}">
                <a16:creationId xmlns:a16="http://schemas.microsoft.com/office/drawing/2014/main" id="{7181B62E-8A40-674D-8FE0-2097BA41FABD}"/>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56FDF66-8CB2-2C44-9146-DD2FDEC343CF}"/>
              </a:ext>
            </a:extLst>
          </p:cNvPr>
          <p:cNvSpPr txBox="1"/>
          <p:nvPr/>
        </p:nvSpPr>
        <p:spPr>
          <a:xfrm>
            <a:off x="432970" y="4007405"/>
            <a:ext cx="8589980" cy="646331"/>
          </a:xfrm>
          <a:prstGeom prst="rect">
            <a:avLst/>
          </a:prstGeom>
          <a:noFill/>
        </p:spPr>
        <p:txBody>
          <a:bodyPr wrap="none" rtlCol="0">
            <a:spAutoFit/>
          </a:bodyPr>
          <a:lstStyle/>
          <a:p>
            <a:r>
              <a:rPr lang="es-UY" sz="3600" b="1" dirty="0">
                <a:solidFill>
                  <a:schemeClr val="bg1"/>
                </a:solidFill>
                <a:latin typeface="Roboto" pitchFamily="2" charset="0"/>
                <a:ea typeface="Roboto" pitchFamily="2" charset="0"/>
              </a:rPr>
              <a:t>Convenios Institucionales y Comerciales</a:t>
            </a:r>
          </a:p>
        </p:txBody>
      </p:sp>
    </p:spTree>
    <p:extLst>
      <p:ext uri="{BB962C8B-B14F-4D97-AF65-F5344CB8AC3E}">
        <p14:creationId xmlns:p14="http://schemas.microsoft.com/office/powerpoint/2010/main" val="17449546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77</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285421" cy="369332"/>
          </a:xfrm>
          <a:prstGeom prst="rect">
            <a:avLst/>
          </a:prstGeom>
          <a:noFill/>
        </p:spPr>
        <p:txBody>
          <a:bodyPr wrap="none" rtlCol="0">
            <a:spAutoFit/>
          </a:bodyPr>
          <a:lstStyle/>
          <a:p>
            <a:r>
              <a:rPr lang="es-ES" b="1" dirty="0">
                <a:solidFill>
                  <a:srgbClr val="C00000"/>
                </a:solidFill>
                <a:latin typeface="Roboto Condensed" pitchFamily="2" charset="0"/>
                <a:ea typeface="Roboto Condensed" pitchFamily="2" charset="0"/>
              </a:rPr>
              <a:t>CONVENIO MVOT / RENOVACIÓN PERÍODO 2020-2021 </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 y="1542399"/>
            <a:ext cx="562927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uadroTexto 11">
            <a:extLst>
              <a:ext uri="{FF2B5EF4-FFF2-40B4-BE49-F238E27FC236}">
                <a16:creationId xmlns:a16="http://schemas.microsoft.com/office/drawing/2014/main" id="{DDC8EDF5-74D8-4D69-BFA6-76136ED59821}"/>
              </a:ext>
            </a:extLst>
          </p:cNvPr>
          <p:cNvSpPr txBox="1"/>
          <p:nvPr/>
        </p:nvSpPr>
        <p:spPr>
          <a:xfrm>
            <a:off x="5371995" y="1978858"/>
            <a:ext cx="6098720" cy="3139321"/>
          </a:xfrm>
          <a:prstGeom prst="rect">
            <a:avLst/>
          </a:prstGeom>
          <a:noFill/>
        </p:spPr>
        <p:txBody>
          <a:bodyPr wrap="square">
            <a:spAutoFit/>
          </a:bodyPr>
          <a:lstStyle/>
          <a:p>
            <a:r>
              <a:rPr lang="es-MX" dirty="0"/>
              <a:t>El pasado 6 de setiembre, se renovó el convenio específico entre el Ministerio de Vivienda y Ordenamiento Territorial y la SAU. Un acuerdo en línea con el fin de ampliar las oportunidades de acceso a la vivienda que impulsa la Dirección Nacional de Vivienda (DINAVI).</a:t>
            </a:r>
          </a:p>
          <a:p>
            <a:endParaRPr lang="es-MX" dirty="0"/>
          </a:p>
          <a:p>
            <a:r>
              <a:rPr lang="es-MX" dirty="0"/>
              <a:t>En representación del Ministerio de Vivienda y Ordenamiento Territorial participó de la firma la Ministra Dr. Irene Moreira en conjunto con el Director Nacional de Vivienda, Cr. Jorge </a:t>
            </a:r>
            <a:r>
              <a:rPr lang="es-MX" dirty="0" err="1"/>
              <a:t>Ceretta</a:t>
            </a:r>
            <a:r>
              <a:rPr lang="es-MX" dirty="0"/>
              <a:t>. Por parte de SAU participaron la Presidenta Arq. Natalia Brener y la Secretaria General Arq. Stella Zuccolini. </a:t>
            </a:r>
            <a:endParaRPr lang="es-UY" dirty="0"/>
          </a:p>
        </p:txBody>
      </p:sp>
    </p:spTree>
    <p:extLst>
      <p:ext uri="{BB962C8B-B14F-4D97-AF65-F5344CB8AC3E}">
        <p14:creationId xmlns:p14="http://schemas.microsoft.com/office/powerpoint/2010/main" val="5811609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78</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2451312" cy="369332"/>
          </a:xfrm>
          <a:prstGeom prst="rect">
            <a:avLst/>
          </a:prstGeom>
          <a:noFill/>
        </p:spPr>
        <p:txBody>
          <a:bodyPr wrap="none" rtlCol="0">
            <a:spAutoFit/>
          </a:bodyPr>
          <a:lstStyle/>
          <a:p>
            <a:r>
              <a:rPr lang="es-ES" b="1" dirty="0">
                <a:solidFill>
                  <a:srgbClr val="C00000"/>
                </a:solidFill>
                <a:latin typeface="Roboto Condensed" pitchFamily="2" charset="0"/>
                <a:ea typeface="Roboto Condensed" pitchFamily="2" charset="0"/>
              </a:rPr>
              <a:t>CONVENIO SAU / CLAEH</a:t>
            </a:r>
            <a:endParaRPr lang="es-UY" b="1" dirty="0">
              <a:solidFill>
                <a:srgbClr val="C00000"/>
              </a:solidFill>
              <a:latin typeface="Roboto Condensed" pitchFamily="2" charset="0"/>
              <a:ea typeface="Roboto Condensed" pitchFamily="2" charset="0"/>
            </a:endParaRP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3554B9FC-32CA-4819-A789-89A28B4DAFD1}"/>
              </a:ext>
            </a:extLst>
          </p:cNvPr>
          <p:cNvSpPr txBox="1"/>
          <p:nvPr/>
        </p:nvSpPr>
        <p:spPr>
          <a:xfrm>
            <a:off x="7109386" y="1420092"/>
            <a:ext cx="4010371" cy="3693319"/>
          </a:xfrm>
          <a:prstGeom prst="rect">
            <a:avLst/>
          </a:prstGeom>
          <a:noFill/>
        </p:spPr>
        <p:txBody>
          <a:bodyPr wrap="square">
            <a:spAutoFit/>
          </a:bodyPr>
          <a:lstStyle/>
          <a:p>
            <a:r>
              <a:rPr lang="es-MX" b="0" i="0" dirty="0">
                <a:solidFill>
                  <a:srgbClr val="3A3A3A"/>
                </a:solidFill>
                <a:effectLst/>
                <a:latin typeface="Roboto" panose="02000000000000000000" pitchFamily="2" charset="0"/>
              </a:rPr>
              <a:t>Se firmó  convenio de cooperación con la Universidad Centro Latinoamericano de Economía Humana que otorga beneficios a nuestros socios. A partir de ahora, socios SAU, familiares directos y funcionarios podrán realizar cursos y actividades de formación en Universidad </a:t>
            </a:r>
            <a:r>
              <a:rPr lang="es-MX" b="0" i="0" dirty="0" err="1">
                <a:solidFill>
                  <a:srgbClr val="3A3A3A"/>
                </a:solidFill>
                <a:effectLst/>
                <a:latin typeface="Roboto" panose="02000000000000000000" pitchFamily="2" charset="0"/>
              </a:rPr>
              <a:t>Claeh</a:t>
            </a:r>
            <a:r>
              <a:rPr lang="es-MX" b="0" i="0" dirty="0">
                <a:solidFill>
                  <a:srgbClr val="3A3A3A"/>
                </a:solidFill>
                <a:effectLst/>
                <a:latin typeface="Roboto" panose="02000000000000000000" pitchFamily="2" charset="0"/>
              </a:rPr>
              <a:t>. </a:t>
            </a:r>
          </a:p>
          <a:p>
            <a:endParaRPr lang="es-MX" b="0" i="0" dirty="0">
              <a:solidFill>
                <a:srgbClr val="3A3A3A"/>
              </a:solidFill>
              <a:effectLst/>
              <a:latin typeface="Roboto" panose="02000000000000000000" pitchFamily="2" charset="0"/>
            </a:endParaRPr>
          </a:p>
          <a:p>
            <a:r>
              <a:rPr lang="es-MX" b="0" i="0" dirty="0">
                <a:solidFill>
                  <a:srgbClr val="3A3A3A"/>
                </a:solidFill>
                <a:effectLst/>
                <a:latin typeface="Roboto" panose="02000000000000000000" pitchFamily="2" charset="0"/>
              </a:rPr>
              <a:t>La institución ofrece formación de grado, posgrado, tecnicaturas, diplomas y cursos cortos</a:t>
            </a:r>
            <a:endParaRPr lang="es-UY" dirty="0"/>
          </a:p>
        </p:txBody>
      </p:sp>
      <p:pic>
        <p:nvPicPr>
          <p:cNvPr id="3074" name="Picture 2">
            <a:extLst>
              <a:ext uri="{FF2B5EF4-FFF2-40B4-BE49-F238E27FC236}">
                <a16:creationId xmlns:a16="http://schemas.microsoft.com/office/drawing/2014/main" id="{28F08752-9653-4864-8FAC-412C9BD58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70" y="1981047"/>
            <a:ext cx="5011782" cy="3132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001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79</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1334020" cy="369332"/>
          </a:xfrm>
          <a:prstGeom prst="rect">
            <a:avLst/>
          </a:prstGeom>
          <a:noFill/>
        </p:spPr>
        <p:txBody>
          <a:bodyPr wrap="none" rtlCol="0">
            <a:spAutoFit/>
          </a:bodyPr>
          <a:lstStyle/>
          <a:p>
            <a:r>
              <a:rPr lang="es-ES" b="1" dirty="0">
                <a:solidFill>
                  <a:srgbClr val="C00000"/>
                </a:solidFill>
                <a:latin typeface="Roboto Condensed" pitchFamily="2" charset="0"/>
                <a:ea typeface="Roboto Condensed" pitchFamily="2" charset="0"/>
              </a:rPr>
              <a:t>CONVENIO comerciales</a:t>
            </a:r>
            <a:endParaRPr lang="es-UY" b="1" dirty="0">
              <a:solidFill>
                <a:srgbClr val="C00000"/>
              </a:solidFill>
              <a:latin typeface="Roboto Condensed" pitchFamily="2" charset="0"/>
              <a:ea typeface="Roboto Condensed" pitchFamily="2" charset="0"/>
            </a:endParaRPr>
          </a:p>
        </p:txBody>
      </p:sp>
      <p:pic>
        <p:nvPicPr>
          <p:cNvPr id="2051" name="Picture 3" descr="C:\Users\NM\Documents\0-NA\OTROS\CLIENTES\56- SAU comunicación\19- balance\folletos trjeta de socio-02.jpg"/>
          <p:cNvPicPr>
            <a:picLocks noChangeAspect="1" noChangeArrowheads="1"/>
          </p:cNvPicPr>
          <p:nvPr/>
        </p:nvPicPr>
        <p:blipFill rotWithShape="1">
          <a:blip r:embed="rId3">
            <a:extLst>
              <a:ext uri="{28A0092B-C50C-407E-A947-70E740481C1C}">
                <a14:useLocalDpi xmlns:a14="http://schemas.microsoft.com/office/drawing/2010/main" val="0"/>
              </a:ext>
            </a:extLst>
          </a:blip>
          <a:srcRect l="1903" t="6029" b="6984"/>
          <a:stretch/>
        </p:blipFill>
        <p:spPr bwMode="auto">
          <a:xfrm>
            <a:off x="752284" y="3590581"/>
            <a:ext cx="4594568" cy="203738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Imagen 8">
            <a:extLst>
              <a:ext uri="{FF2B5EF4-FFF2-40B4-BE49-F238E27FC236}">
                <a16:creationId xmlns:a16="http://schemas.microsoft.com/office/drawing/2014/main" id="{076FD629-AE09-454B-A992-DB52971377BD}"/>
              </a:ext>
            </a:extLst>
          </p:cNvPr>
          <p:cNvPicPr>
            <a:picLocks noChangeAspect="1"/>
          </p:cNvPicPr>
          <p:nvPr/>
        </p:nvPicPr>
        <p:blipFill rotWithShape="1">
          <a:blip r:embed="rId4">
            <a:extLst>
              <a:ext uri="{28A0092B-C50C-407E-A947-70E740481C1C}">
                <a14:useLocalDpi xmlns:a14="http://schemas.microsoft.com/office/drawing/2010/main" val="0"/>
              </a:ext>
            </a:extLst>
          </a:blip>
          <a:srcRect l="36865" t="17883" r="37911" b="18427"/>
          <a:stretch/>
        </p:blipFill>
        <p:spPr bwMode="auto">
          <a:xfrm>
            <a:off x="5847044" y="1062919"/>
            <a:ext cx="3333493" cy="47321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949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D12D74-A6A6-B546-B465-00CF955C2714}"/>
              </a:ext>
            </a:extLst>
          </p:cNvPr>
          <p:cNvPicPr>
            <a:picLocks noChangeAspect="1"/>
          </p:cNvPicPr>
          <p:nvPr/>
        </p:nvPicPr>
        <p:blipFill>
          <a:blip r:embed="rId2"/>
          <a:stretch>
            <a:fillRect/>
          </a:stretch>
        </p:blipFill>
        <p:spPr>
          <a:xfrm>
            <a:off x="5082615" y="6219188"/>
            <a:ext cx="2026771" cy="325048"/>
          </a:xfrm>
          <a:prstGeom prst="rect">
            <a:avLst/>
          </a:prstGeom>
        </p:spPr>
      </p:pic>
      <p:pic>
        <p:nvPicPr>
          <p:cNvPr id="15" name="Imagen 14">
            <a:extLst>
              <a:ext uri="{FF2B5EF4-FFF2-40B4-BE49-F238E27FC236}">
                <a16:creationId xmlns:a16="http://schemas.microsoft.com/office/drawing/2014/main" id="{78F64FEB-07D5-6D41-A6B8-D8DD058A9DD2}"/>
              </a:ext>
            </a:extLst>
          </p:cNvPr>
          <p:cNvPicPr>
            <a:picLocks noChangeAspect="1"/>
          </p:cNvPicPr>
          <p:nvPr/>
        </p:nvPicPr>
        <p:blipFill>
          <a:blip r:embed="rId3"/>
          <a:stretch>
            <a:fillRect/>
          </a:stretch>
        </p:blipFill>
        <p:spPr>
          <a:xfrm>
            <a:off x="0" y="0"/>
            <a:ext cx="12192000" cy="6108700"/>
          </a:xfrm>
          <a:prstGeom prst="rect">
            <a:avLst/>
          </a:prstGeom>
        </p:spPr>
      </p:pic>
      <p:cxnSp>
        <p:nvCxnSpPr>
          <p:cNvPr id="18" name="Conector recto 17">
            <a:extLst>
              <a:ext uri="{FF2B5EF4-FFF2-40B4-BE49-F238E27FC236}">
                <a16:creationId xmlns:a16="http://schemas.microsoft.com/office/drawing/2014/main" id="{7181B62E-8A40-674D-8FE0-2097BA41FABD}"/>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56FDF66-8CB2-2C44-9146-DD2FDEC343CF}"/>
              </a:ext>
            </a:extLst>
          </p:cNvPr>
          <p:cNvSpPr txBox="1"/>
          <p:nvPr/>
        </p:nvSpPr>
        <p:spPr>
          <a:xfrm>
            <a:off x="752284" y="4177439"/>
            <a:ext cx="2650597" cy="646331"/>
          </a:xfrm>
          <a:prstGeom prst="rect">
            <a:avLst/>
          </a:prstGeom>
          <a:noFill/>
        </p:spPr>
        <p:txBody>
          <a:bodyPr wrap="none" rtlCol="0">
            <a:spAutoFit/>
          </a:bodyPr>
          <a:lstStyle/>
          <a:p>
            <a:r>
              <a:rPr lang="es-UY" sz="3600" b="1" dirty="0">
                <a:solidFill>
                  <a:schemeClr val="bg1"/>
                </a:solidFill>
                <a:latin typeface="Roboto" pitchFamily="2" charset="0"/>
                <a:ea typeface="Roboto" pitchFamily="2" charset="0"/>
              </a:rPr>
              <a:t>Área Socios</a:t>
            </a:r>
          </a:p>
        </p:txBody>
      </p:sp>
    </p:spTree>
    <p:extLst>
      <p:ext uri="{BB962C8B-B14F-4D97-AF65-F5344CB8AC3E}">
        <p14:creationId xmlns:p14="http://schemas.microsoft.com/office/powerpoint/2010/main" val="2016305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D12D74-A6A6-B546-B465-00CF955C2714}"/>
              </a:ext>
            </a:extLst>
          </p:cNvPr>
          <p:cNvPicPr>
            <a:picLocks noChangeAspect="1"/>
          </p:cNvPicPr>
          <p:nvPr/>
        </p:nvPicPr>
        <p:blipFill>
          <a:blip r:embed="rId2"/>
          <a:stretch>
            <a:fillRect/>
          </a:stretch>
        </p:blipFill>
        <p:spPr>
          <a:xfrm>
            <a:off x="5082615" y="6219188"/>
            <a:ext cx="2026771" cy="325048"/>
          </a:xfrm>
          <a:prstGeom prst="rect">
            <a:avLst/>
          </a:prstGeom>
        </p:spPr>
      </p:pic>
      <p:pic>
        <p:nvPicPr>
          <p:cNvPr id="15" name="Imagen 14">
            <a:extLst>
              <a:ext uri="{FF2B5EF4-FFF2-40B4-BE49-F238E27FC236}">
                <a16:creationId xmlns:a16="http://schemas.microsoft.com/office/drawing/2014/main" id="{78F64FEB-07D5-6D41-A6B8-D8DD058A9DD2}"/>
              </a:ext>
            </a:extLst>
          </p:cNvPr>
          <p:cNvPicPr>
            <a:picLocks noChangeAspect="1"/>
          </p:cNvPicPr>
          <p:nvPr/>
        </p:nvPicPr>
        <p:blipFill>
          <a:blip r:embed="rId3"/>
          <a:stretch>
            <a:fillRect/>
          </a:stretch>
        </p:blipFill>
        <p:spPr>
          <a:xfrm>
            <a:off x="0" y="0"/>
            <a:ext cx="12192000" cy="6108700"/>
          </a:xfrm>
          <a:prstGeom prst="rect">
            <a:avLst/>
          </a:prstGeom>
        </p:spPr>
      </p:pic>
      <p:cxnSp>
        <p:nvCxnSpPr>
          <p:cNvPr id="18" name="Conector recto 17">
            <a:extLst>
              <a:ext uri="{FF2B5EF4-FFF2-40B4-BE49-F238E27FC236}">
                <a16:creationId xmlns:a16="http://schemas.microsoft.com/office/drawing/2014/main" id="{7181B62E-8A40-674D-8FE0-2097BA41FABD}"/>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C56FDF66-8CB2-2C44-9146-DD2FDEC343CF}"/>
              </a:ext>
            </a:extLst>
          </p:cNvPr>
          <p:cNvSpPr txBox="1"/>
          <p:nvPr/>
        </p:nvSpPr>
        <p:spPr>
          <a:xfrm>
            <a:off x="432970" y="4007405"/>
            <a:ext cx="5026569" cy="646331"/>
          </a:xfrm>
          <a:prstGeom prst="rect">
            <a:avLst/>
          </a:prstGeom>
          <a:noFill/>
        </p:spPr>
        <p:txBody>
          <a:bodyPr wrap="none" rtlCol="0">
            <a:spAutoFit/>
          </a:bodyPr>
          <a:lstStyle/>
          <a:p>
            <a:r>
              <a:rPr lang="es-UY" sz="3600" b="1" dirty="0">
                <a:solidFill>
                  <a:schemeClr val="bg1"/>
                </a:solidFill>
                <a:latin typeface="Roboto" pitchFamily="2" charset="0"/>
                <a:ea typeface="Roboto" pitchFamily="2" charset="0"/>
              </a:rPr>
              <a:t>Eventos Institucionales</a:t>
            </a:r>
          </a:p>
        </p:txBody>
      </p:sp>
    </p:spTree>
    <p:extLst>
      <p:ext uri="{BB962C8B-B14F-4D97-AF65-F5344CB8AC3E}">
        <p14:creationId xmlns:p14="http://schemas.microsoft.com/office/powerpoint/2010/main" val="6180299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81</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50077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6094938"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Institucional   l   Entrega de Reconocimientos 25/50 años</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C3961AC2-3CB7-495D-964F-A2792D0B8E21}"/>
              </a:ext>
            </a:extLst>
          </p:cNvPr>
          <p:cNvPicPr>
            <a:picLocks noChangeAspect="1"/>
          </p:cNvPicPr>
          <p:nvPr/>
        </p:nvPicPr>
        <p:blipFill>
          <a:blip r:embed="rId3"/>
          <a:stretch>
            <a:fillRect/>
          </a:stretch>
        </p:blipFill>
        <p:spPr>
          <a:xfrm>
            <a:off x="744070" y="1560833"/>
            <a:ext cx="3841915" cy="4386864"/>
          </a:xfrm>
          <a:prstGeom prst="rect">
            <a:avLst/>
          </a:prstGeom>
        </p:spPr>
      </p:pic>
      <p:pic>
        <p:nvPicPr>
          <p:cNvPr id="2050" name="Picture 2" descr="9P3A9226">
            <a:extLst>
              <a:ext uri="{FF2B5EF4-FFF2-40B4-BE49-F238E27FC236}">
                <a16:creationId xmlns:a16="http://schemas.microsoft.com/office/drawing/2014/main" id="{4E653638-AD69-48F3-8DF7-B0A52BF5E6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058" y="1788888"/>
            <a:ext cx="3053958" cy="2035972"/>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06CDCE47-90C7-478C-A07B-EAF01C571F5E}"/>
              </a:ext>
            </a:extLst>
          </p:cNvPr>
          <p:cNvPicPr>
            <a:picLocks noChangeAspect="1"/>
          </p:cNvPicPr>
          <p:nvPr/>
        </p:nvPicPr>
        <p:blipFill rotWithShape="1">
          <a:blip r:embed="rId5">
            <a:extLst>
              <a:ext uri="{28A0092B-C50C-407E-A947-70E740481C1C}">
                <a14:useLocalDpi xmlns:a14="http://schemas.microsoft.com/office/drawing/2010/main" val="0"/>
              </a:ext>
            </a:extLst>
          </a:blip>
          <a:srcRect l="33513" t="53866" r="40381" b="31137"/>
          <a:stretch/>
        </p:blipFill>
        <p:spPr bwMode="auto">
          <a:xfrm>
            <a:off x="4585985" y="3824860"/>
            <a:ext cx="6562981" cy="2172879"/>
          </a:xfrm>
          <a:prstGeom prst="rect">
            <a:avLst/>
          </a:prstGeom>
          <a:ln>
            <a:noFill/>
          </a:ln>
          <a:extLst>
            <a:ext uri="{53640926-AAD7-44D8-BBD7-CCE9431645EC}">
              <a14:shadowObscured xmlns:a14="http://schemas.microsoft.com/office/drawing/2010/main"/>
            </a:ext>
          </a:extLst>
        </p:spPr>
      </p:pic>
      <p:pic>
        <p:nvPicPr>
          <p:cNvPr id="2052" name="Picture 4">
            <a:extLst>
              <a:ext uri="{FF2B5EF4-FFF2-40B4-BE49-F238E27FC236}">
                <a16:creationId xmlns:a16="http://schemas.microsoft.com/office/drawing/2014/main" id="{0BDF8170-D1CE-47C2-AD90-E7A0585B9C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521" y="1788888"/>
            <a:ext cx="3052546" cy="203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9909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82</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44070" y="1172493"/>
            <a:ext cx="9701695"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Institucional I Entrega de Premios COR2021                                                                                      </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a16="http://schemas.microsoft.com/office/drawing/2014/main" id="{5383C411-704D-4EA8-9D11-53A3BB0F1E54}"/>
              </a:ext>
            </a:extLst>
          </p:cNvPr>
          <p:cNvPicPr>
            <a:picLocks noChangeAspect="1"/>
          </p:cNvPicPr>
          <p:nvPr/>
        </p:nvPicPr>
        <p:blipFill rotWithShape="1">
          <a:blip r:embed="rId3">
            <a:extLst>
              <a:ext uri="{28A0092B-C50C-407E-A947-70E740481C1C}">
                <a14:useLocalDpi xmlns:a14="http://schemas.microsoft.com/office/drawing/2010/main" val="0"/>
              </a:ext>
            </a:extLst>
          </a:blip>
          <a:srcRect l="20285" t="27296" r="40028" b="25957"/>
          <a:stretch/>
        </p:blipFill>
        <p:spPr bwMode="auto">
          <a:xfrm>
            <a:off x="564030" y="1682287"/>
            <a:ext cx="5763305" cy="3816589"/>
          </a:xfrm>
          <a:prstGeom prst="rect">
            <a:avLst/>
          </a:prstGeom>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EFF04A1A-8533-47A5-89BA-6BFD828726CB}"/>
              </a:ext>
            </a:extLst>
          </p:cNvPr>
          <p:cNvPicPr>
            <a:picLocks noChangeAspect="1"/>
          </p:cNvPicPr>
          <p:nvPr/>
        </p:nvPicPr>
        <p:blipFill>
          <a:blip r:embed="rId4"/>
          <a:stretch>
            <a:fillRect/>
          </a:stretch>
        </p:blipFill>
        <p:spPr>
          <a:xfrm>
            <a:off x="6327335" y="1708057"/>
            <a:ext cx="5683454" cy="3790819"/>
          </a:xfrm>
          <a:prstGeom prst="rect">
            <a:avLst/>
          </a:prstGeom>
        </p:spPr>
      </p:pic>
    </p:spTree>
    <p:extLst>
      <p:ext uri="{BB962C8B-B14F-4D97-AF65-F5344CB8AC3E}">
        <p14:creationId xmlns:p14="http://schemas.microsoft.com/office/powerpoint/2010/main" val="1212892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382B560-009C-CE47-90A5-78B63A3903E6}"/>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dirty="0"/>
          </a:p>
        </p:txBody>
      </p:sp>
      <p:pic>
        <p:nvPicPr>
          <p:cNvPr id="5" name="Imagen 4">
            <a:extLst>
              <a:ext uri="{FF2B5EF4-FFF2-40B4-BE49-F238E27FC236}">
                <a16:creationId xmlns:a16="http://schemas.microsoft.com/office/drawing/2014/main" id="{FA4B3BAE-6261-D542-9FD5-17F8E90186F7}"/>
              </a:ext>
            </a:extLst>
          </p:cNvPr>
          <p:cNvPicPr>
            <a:picLocks noChangeAspect="1"/>
          </p:cNvPicPr>
          <p:nvPr/>
        </p:nvPicPr>
        <p:blipFill>
          <a:blip r:embed="rId3"/>
          <a:stretch>
            <a:fillRect/>
          </a:stretch>
        </p:blipFill>
        <p:spPr>
          <a:xfrm>
            <a:off x="7457370" y="2729846"/>
            <a:ext cx="1955571" cy="1244454"/>
          </a:xfrm>
          <a:prstGeom prst="rect">
            <a:avLst/>
          </a:prstGeom>
        </p:spPr>
      </p:pic>
      <p:pic>
        <p:nvPicPr>
          <p:cNvPr id="6" name="Imagen 5">
            <a:extLst>
              <a:ext uri="{FF2B5EF4-FFF2-40B4-BE49-F238E27FC236}">
                <a16:creationId xmlns:a16="http://schemas.microsoft.com/office/drawing/2014/main" id="{3C0CD0BC-5FDD-7A4B-AF6E-9788F1D3BD0B}"/>
              </a:ext>
            </a:extLst>
          </p:cNvPr>
          <p:cNvPicPr>
            <a:picLocks noChangeAspect="1"/>
          </p:cNvPicPr>
          <p:nvPr/>
        </p:nvPicPr>
        <p:blipFill>
          <a:blip r:embed="rId4"/>
          <a:stretch>
            <a:fillRect/>
          </a:stretch>
        </p:blipFill>
        <p:spPr>
          <a:xfrm>
            <a:off x="0" y="0"/>
            <a:ext cx="4670323" cy="6858000"/>
          </a:xfrm>
          <a:prstGeom prst="rect">
            <a:avLst/>
          </a:prstGeom>
        </p:spPr>
      </p:pic>
      <p:sp>
        <p:nvSpPr>
          <p:cNvPr id="7" name="CuadroTexto 6">
            <a:extLst>
              <a:ext uri="{FF2B5EF4-FFF2-40B4-BE49-F238E27FC236}">
                <a16:creationId xmlns:a16="http://schemas.microsoft.com/office/drawing/2014/main" id="{815FAE3C-6FD5-2341-B0D6-104261EE2802}"/>
              </a:ext>
            </a:extLst>
          </p:cNvPr>
          <p:cNvSpPr txBox="1"/>
          <p:nvPr/>
        </p:nvSpPr>
        <p:spPr>
          <a:xfrm>
            <a:off x="7095743" y="4215820"/>
            <a:ext cx="2670049" cy="954107"/>
          </a:xfrm>
          <a:prstGeom prst="rect">
            <a:avLst/>
          </a:prstGeom>
          <a:noFill/>
        </p:spPr>
        <p:txBody>
          <a:bodyPr wrap="square" rtlCol="0">
            <a:spAutoFit/>
          </a:bodyPr>
          <a:lstStyle/>
          <a:p>
            <a:pPr algn="ctr"/>
            <a:r>
              <a:rPr lang="es-UY" sz="1400" dirty="0">
                <a:solidFill>
                  <a:schemeClr val="bg1"/>
                </a:solidFill>
              </a:rPr>
              <a:t>Gonzalo Ramírez 2030</a:t>
            </a:r>
          </a:p>
          <a:p>
            <a:pPr algn="ctr"/>
            <a:r>
              <a:rPr lang="es-UY" sz="1400" dirty="0">
                <a:solidFill>
                  <a:schemeClr val="bg1"/>
                </a:solidFill>
              </a:rPr>
              <a:t>C.P. 11200 Montevideo, Uruguay</a:t>
            </a:r>
          </a:p>
          <a:p>
            <a:pPr algn="ctr"/>
            <a:r>
              <a:rPr lang="es-UY" sz="1400" dirty="0">
                <a:solidFill>
                  <a:schemeClr val="bg1"/>
                </a:solidFill>
              </a:rPr>
              <a:t>Teléfono: (+598) 2411 9556</a:t>
            </a:r>
          </a:p>
          <a:p>
            <a:pPr algn="ctr"/>
            <a:r>
              <a:rPr lang="es-UY" sz="1400" dirty="0">
                <a:solidFill>
                  <a:schemeClr val="bg1"/>
                </a:solidFill>
              </a:rPr>
              <a:t>www.sau.org.uy</a:t>
            </a:r>
          </a:p>
        </p:txBody>
      </p:sp>
      <p:pic>
        <p:nvPicPr>
          <p:cNvPr id="8" name="Imagen 7">
            <a:hlinkClick r:id="rId5"/>
            <a:extLst>
              <a:ext uri="{FF2B5EF4-FFF2-40B4-BE49-F238E27FC236}">
                <a16:creationId xmlns:a16="http://schemas.microsoft.com/office/drawing/2014/main" id="{B6F4EFAE-BE0E-F14A-ACDD-E32153CFEC0C}"/>
              </a:ext>
            </a:extLst>
          </p:cNvPr>
          <p:cNvPicPr>
            <a:picLocks noChangeAspect="1"/>
          </p:cNvPicPr>
          <p:nvPr/>
        </p:nvPicPr>
        <p:blipFill>
          <a:blip r:embed="rId6"/>
          <a:stretch>
            <a:fillRect/>
          </a:stretch>
        </p:blipFill>
        <p:spPr>
          <a:xfrm>
            <a:off x="7521679" y="5411447"/>
            <a:ext cx="381000" cy="381000"/>
          </a:xfrm>
          <a:prstGeom prst="rect">
            <a:avLst/>
          </a:prstGeom>
        </p:spPr>
      </p:pic>
      <p:pic>
        <p:nvPicPr>
          <p:cNvPr id="9" name="Imagen 8">
            <a:hlinkClick r:id="rId7"/>
            <a:extLst>
              <a:ext uri="{FF2B5EF4-FFF2-40B4-BE49-F238E27FC236}">
                <a16:creationId xmlns:a16="http://schemas.microsoft.com/office/drawing/2014/main" id="{282AE5C3-83FF-564B-B6EB-9BA8A032CA62}"/>
              </a:ext>
            </a:extLst>
          </p:cNvPr>
          <p:cNvPicPr>
            <a:picLocks noChangeAspect="1"/>
          </p:cNvPicPr>
          <p:nvPr/>
        </p:nvPicPr>
        <p:blipFill>
          <a:blip r:embed="rId8"/>
          <a:stretch>
            <a:fillRect/>
          </a:stretch>
        </p:blipFill>
        <p:spPr>
          <a:xfrm>
            <a:off x="8054292" y="5411447"/>
            <a:ext cx="381000" cy="381000"/>
          </a:xfrm>
          <a:prstGeom prst="rect">
            <a:avLst/>
          </a:prstGeom>
        </p:spPr>
      </p:pic>
      <p:pic>
        <p:nvPicPr>
          <p:cNvPr id="10" name="Imagen 9">
            <a:hlinkClick r:id="rId9"/>
            <a:extLst>
              <a:ext uri="{FF2B5EF4-FFF2-40B4-BE49-F238E27FC236}">
                <a16:creationId xmlns:a16="http://schemas.microsoft.com/office/drawing/2014/main" id="{C8D670FE-19EE-3449-B336-4F7FE178D375}"/>
              </a:ext>
            </a:extLst>
          </p:cNvPr>
          <p:cNvPicPr>
            <a:picLocks noChangeAspect="1"/>
          </p:cNvPicPr>
          <p:nvPr/>
        </p:nvPicPr>
        <p:blipFill>
          <a:blip r:embed="rId10"/>
          <a:stretch>
            <a:fillRect/>
          </a:stretch>
        </p:blipFill>
        <p:spPr>
          <a:xfrm>
            <a:off x="8586905" y="5411447"/>
            <a:ext cx="381000" cy="381000"/>
          </a:xfrm>
          <a:prstGeom prst="rect">
            <a:avLst/>
          </a:prstGeom>
        </p:spPr>
      </p:pic>
      <p:pic>
        <p:nvPicPr>
          <p:cNvPr id="11" name="Imagen 10">
            <a:hlinkClick r:id="rId11"/>
            <a:extLst>
              <a:ext uri="{FF2B5EF4-FFF2-40B4-BE49-F238E27FC236}">
                <a16:creationId xmlns:a16="http://schemas.microsoft.com/office/drawing/2014/main" id="{D0D6EED6-55CD-9441-B8FC-2325DC4F2C2C}"/>
              </a:ext>
            </a:extLst>
          </p:cNvPr>
          <p:cNvPicPr>
            <a:picLocks noChangeAspect="1"/>
          </p:cNvPicPr>
          <p:nvPr/>
        </p:nvPicPr>
        <p:blipFill>
          <a:blip r:embed="rId12"/>
          <a:stretch>
            <a:fillRect/>
          </a:stretch>
        </p:blipFill>
        <p:spPr>
          <a:xfrm>
            <a:off x="9124628" y="5411447"/>
            <a:ext cx="381000" cy="381000"/>
          </a:xfrm>
          <a:prstGeom prst="rect">
            <a:avLst/>
          </a:prstGeom>
        </p:spPr>
      </p:pic>
    </p:spTree>
    <p:extLst>
      <p:ext uri="{BB962C8B-B14F-4D97-AF65-F5344CB8AC3E}">
        <p14:creationId xmlns:p14="http://schemas.microsoft.com/office/powerpoint/2010/main" val="2077233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2CD6F4F-9251-6445-883F-49F4B6D0A1DB}"/>
              </a:ext>
            </a:extLst>
          </p:cNvPr>
          <p:cNvPicPr>
            <a:picLocks noChangeAspect="1"/>
          </p:cNvPicPr>
          <p:nvPr/>
        </p:nvPicPr>
        <p:blipFill>
          <a:blip r:embed="rId2"/>
          <a:stretch>
            <a:fillRect/>
          </a:stretch>
        </p:blipFill>
        <p:spPr>
          <a:xfrm>
            <a:off x="5082615" y="6219188"/>
            <a:ext cx="2026771" cy="325048"/>
          </a:xfrm>
          <a:prstGeom prst="rect">
            <a:avLst/>
          </a:prstGeom>
        </p:spPr>
      </p:pic>
      <p:cxnSp>
        <p:nvCxnSpPr>
          <p:cNvPr id="7" name="Conector recto 6">
            <a:extLst>
              <a:ext uri="{FF2B5EF4-FFF2-40B4-BE49-F238E27FC236}">
                <a16:creationId xmlns:a16="http://schemas.microsoft.com/office/drawing/2014/main" id="{157C7CC8-A561-C246-9F4C-A67A00C501AC}"/>
              </a:ext>
            </a:extLst>
          </p:cNvPr>
          <p:cNvCxnSpPr/>
          <p:nvPr/>
        </p:nvCxnSpPr>
        <p:spPr>
          <a:xfrm>
            <a:off x="358588" y="6113929"/>
            <a:ext cx="115106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D0FDC57A-80C9-9741-A4E9-5A4316FDF804}"/>
              </a:ext>
            </a:extLst>
          </p:cNvPr>
          <p:cNvSpPr txBox="1"/>
          <p:nvPr/>
        </p:nvSpPr>
        <p:spPr>
          <a:xfrm>
            <a:off x="11313460" y="6280162"/>
            <a:ext cx="314510" cy="369332"/>
          </a:xfrm>
          <a:prstGeom prst="rect">
            <a:avLst/>
          </a:prstGeom>
          <a:noFill/>
        </p:spPr>
        <p:txBody>
          <a:bodyPr wrap="none" rtlCol="0">
            <a:spAutoFit/>
          </a:bodyPr>
          <a:lstStyle/>
          <a:p>
            <a:fld id="{9D26054F-40FD-F04F-942E-62A5A711B6A4}" type="slidenum">
              <a:rPr lang="es-UY" smtClean="0">
                <a:solidFill>
                  <a:schemeClr val="bg1">
                    <a:lumMod val="50000"/>
                  </a:schemeClr>
                </a:solidFill>
                <a:latin typeface="Roboto" pitchFamily="2" charset="0"/>
                <a:ea typeface="Roboto" pitchFamily="2" charset="0"/>
              </a:rPr>
              <a:t>9</a:t>
            </a:fld>
            <a:endParaRPr lang="es-UY" dirty="0">
              <a:solidFill>
                <a:schemeClr val="bg1">
                  <a:lumMod val="50000"/>
                </a:schemeClr>
              </a:solidFill>
              <a:latin typeface="Roboto" pitchFamily="2" charset="0"/>
              <a:ea typeface="Roboto" pitchFamily="2" charset="0"/>
            </a:endParaRPr>
          </a:p>
        </p:txBody>
      </p:sp>
      <p:sp>
        <p:nvSpPr>
          <p:cNvPr id="10" name="CuadroTexto 9">
            <a:extLst>
              <a:ext uri="{FF2B5EF4-FFF2-40B4-BE49-F238E27FC236}">
                <a16:creationId xmlns:a16="http://schemas.microsoft.com/office/drawing/2014/main" id="{4B210B82-29EA-8646-B188-C7CC9B3C8983}"/>
              </a:ext>
            </a:extLst>
          </p:cNvPr>
          <p:cNvSpPr txBox="1"/>
          <p:nvPr/>
        </p:nvSpPr>
        <p:spPr>
          <a:xfrm>
            <a:off x="564030" y="420904"/>
            <a:ext cx="7244291" cy="646331"/>
          </a:xfrm>
          <a:prstGeom prst="rect">
            <a:avLst/>
          </a:prstGeom>
          <a:noFill/>
        </p:spPr>
        <p:txBody>
          <a:bodyPr wrap="none" rtlCol="0">
            <a:spAutoFit/>
          </a:bodyPr>
          <a:lstStyle/>
          <a:p>
            <a:r>
              <a:rPr lang="es-UY" sz="3600" dirty="0">
                <a:latin typeface="Roboto Light" pitchFamily="2" charset="0"/>
                <a:ea typeface="Roboto Light" pitchFamily="2" charset="0"/>
              </a:rPr>
              <a:t>MEMORIA DE GESTIÓN 2020-2021</a:t>
            </a:r>
          </a:p>
        </p:txBody>
      </p:sp>
      <p:sp>
        <p:nvSpPr>
          <p:cNvPr id="11" name="CuadroTexto 10">
            <a:extLst>
              <a:ext uri="{FF2B5EF4-FFF2-40B4-BE49-F238E27FC236}">
                <a16:creationId xmlns:a16="http://schemas.microsoft.com/office/drawing/2014/main" id="{7049F3D9-79D4-1F47-8A82-4F12E8E0D289}"/>
              </a:ext>
            </a:extLst>
          </p:cNvPr>
          <p:cNvSpPr txBox="1"/>
          <p:nvPr/>
        </p:nvSpPr>
        <p:spPr>
          <a:xfrm>
            <a:off x="752284" y="1120151"/>
            <a:ext cx="5723298" cy="369332"/>
          </a:xfrm>
          <a:prstGeom prst="rect">
            <a:avLst/>
          </a:prstGeom>
          <a:noFill/>
        </p:spPr>
        <p:txBody>
          <a:bodyPr wrap="none" rtlCol="0">
            <a:spAutoFit/>
          </a:bodyPr>
          <a:lstStyle/>
          <a:p>
            <a:r>
              <a:rPr lang="es-UY" b="1" dirty="0">
                <a:solidFill>
                  <a:srgbClr val="C00000"/>
                </a:solidFill>
                <a:latin typeface="Roboto" pitchFamily="2" charset="0"/>
                <a:ea typeface="Roboto" pitchFamily="2" charset="0"/>
              </a:rPr>
              <a:t>Área Socios  l    Estadística área atención a socio SAU</a:t>
            </a:r>
          </a:p>
        </p:txBody>
      </p:sp>
      <p:cxnSp>
        <p:nvCxnSpPr>
          <p:cNvPr id="16" name="Conector recto 15">
            <a:extLst>
              <a:ext uri="{FF2B5EF4-FFF2-40B4-BE49-F238E27FC236}">
                <a16:creationId xmlns:a16="http://schemas.microsoft.com/office/drawing/2014/main" id="{05CB2705-81FC-D24B-BDD1-C60529F2DD4A}"/>
              </a:ext>
            </a:extLst>
          </p:cNvPr>
          <p:cNvCxnSpPr/>
          <p:nvPr/>
        </p:nvCxnSpPr>
        <p:spPr>
          <a:xfrm>
            <a:off x="744070" y="1120151"/>
            <a:ext cx="0" cy="3693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a16="http://schemas.microsoft.com/office/drawing/2014/main" id="{F9743E4B-C49D-4846-A2E8-DBBE3078EDC8}"/>
              </a:ext>
            </a:extLst>
          </p:cNvPr>
          <p:cNvPicPr>
            <a:picLocks noChangeAspect="1"/>
          </p:cNvPicPr>
          <p:nvPr/>
        </p:nvPicPr>
        <p:blipFill>
          <a:blip r:embed="rId3"/>
          <a:stretch>
            <a:fillRect/>
          </a:stretch>
        </p:blipFill>
        <p:spPr>
          <a:xfrm>
            <a:off x="3076518" y="1537313"/>
            <a:ext cx="3399064" cy="4433117"/>
          </a:xfrm>
          <a:prstGeom prst="rect">
            <a:avLst/>
          </a:prstGeom>
        </p:spPr>
      </p:pic>
    </p:spTree>
    <p:extLst>
      <p:ext uri="{BB962C8B-B14F-4D97-AF65-F5344CB8AC3E}">
        <p14:creationId xmlns:p14="http://schemas.microsoft.com/office/powerpoint/2010/main" val="332324436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5208</TotalTime>
  <Words>6145</Words>
  <Application>Microsoft Office PowerPoint</Application>
  <PresentationFormat>Panorámica</PresentationFormat>
  <Paragraphs>436</Paragraphs>
  <Slides>83</Slides>
  <Notes>15</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83</vt:i4>
      </vt:variant>
    </vt:vector>
  </HeadingPairs>
  <TitlesOfParts>
    <vt:vector size="94" baseType="lpstr">
      <vt:lpstr>Arial</vt:lpstr>
      <vt:lpstr>Calibri</vt:lpstr>
      <vt:lpstr>Calibri Light</vt:lpstr>
      <vt:lpstr>Helvetica</vt:lpstr>
      <vt:lpstr>OpenSymbol</vt:lpstr>
      <vt:lpstr>Roboto</vt:lpstr>
      <vt:lpstr>Roboto Condensed</vt:lpstr>
      <vt:lpstr>Roboto Light</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natalia brener</cp:lastModifiedBy>
  <cp:revision>113</cp:revision>
  <dcterms:created xsi:type="dcterms:W3CDTF">2020-01-27T18:46:02Z</dcterms:created>
  <dcterms:modified xsi:type="dcterms:W3CDTF">2021-12-10T21:41:47Z</dcterms:modified>
</cp:coreProperties>
</file>